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1"/>
  </p:sldMasterIdLst>
  <p:notesMasterIdLst>
    <p:notesMasterId r:id="rId69"/>
  </p:notesMasterIdLst>
  <p:handoutMasterIdLst>
    <p:handoutMasterId r:id="rId70"/>
  </p:handoutMasterIdLst>
  <p:sldIdLst>
    <p:sldId id="256" r:id="rId2"/>
    <p:sldId id="289" r:id="rId3"/>
    <p:sldId id="353" r:id="rId4"/>
    <p:sldId id="354" r:id="rId5"/>
    <p:sldId id="355" r:id="rId6"/>
    <p:sldId id="356" r:id="rId7"/>
    <p:sldId id="357" r:id="rId8"/>
    <p:sldId id="358" r:id="rId9"/>
    <p:sldId id="359" r:id="rId10"/>
    <p:sldId id="295" r:id="rId11"/>
    <p:sldId id="299" r:id="rId12"/>
    <p:sldId id="300" r:id="rId13"/>
    <p:sldId id="301" r:id="rId14"/>
    <p:sldId id="302" r:id="rId15"/>
    <p:sldId id="303" r:id="rId16"/>
    <p:sldId id="304" r:id="rId17"/>
    <p:sldId id="305" r:id="rId18"/>
    <p:sldId id="306" r:id="rId19"/>
    <p:sldId id="307" r:id="rId20"/>
    <p:sldId id="308" r:id="rId21"/>
    <p:sldId id="309" r:id="rId22"/>
    <p:sldId id="310" r:id="rId23"/>
    <p:sldId id="311" r:id="rId24"/>
    <p:sldId id="312" r:id="rId25"/>
    <p:sldId id="313" r:id="rId26"/>
    <p:sldId id="314" r:id="rId27"/>
    <p:sldId id="257" r:id="rId28"/>
    <p:sldId id="284" r:id="rId29"/>
    <p:sldId id="318" r:id="rId30"/>
    <p:sldId id="319" r:id="rId31"/>
    <p:sldId id="320" r:id="rId32"/>
    <p:sldId id="317" r:id="rId33"/>
    <p:sldId id="321" r:id="rId34"/>
    <p:sldId id="315" r:id="rId35"/>
    <p:sldId id="316" r:id="rId36"/>
    <p:sldId id="344" r:id="rId37"/>
    <p:sldId id="345" r:id="rId38"/>
    <p:sldId id="346" r:id="rId39"/>
    <p:sldId id="347" r:id="rId40"/>
    <p:sldId id="348" r:id="rId41"/>
    <p:sldId id="349" r:id="rId42"/>
    <p:sldId id="350" r:id="rId43"/>
    <p:sldId id="351" r:id="rId44"/>
    <p:sldId id="322" r:id="rId45"/>
    <p:sldId id="360" r:id="rId46"/>
    <p:sldId id="324" r:id="rId47"/>
    <p:sldId id="352" r:id="rId48"/>
    <p:sldId id="333" r:id="rId49"/>
    <p:sldId id="326" r:id="rId50"/>
    <p:sldId id="328" r:id="rId51"/>
    <p:sldId id="330" r:id="rId52"/>
    <p:sldId id="331" r:id="rId53"/>
    <p:sldId id="332" r:id="rId54"/>
    <p:sldId id="335" r:id="rId55"/>
    <p:sldId id="336" r:id="rId56"/>
    <p:sldId id="334" r:id="rId57"/>
    <p:sldId id="337" r:id="rId58"/>
    <p:sldId id="338" r:id="rId59"/>
    <p:sldId id="339" r:id="rId60"/>
    <p:sldId id="340" r:id="rId61"/>
    <p:sldId id="341" r:id="rId62"/>
    <p:sldId id="342" r:id="rId63"/>
    <p:sldId id="343" r:id="rId64"/>
    <p:sldId id="361" r:id="rId65"/>
    <p:sldId id="298" r:id="rId66"/>
    <p:sldId id="327" r:id="rId67"/>
    <p:sldId id="291" r:id="rId68"/>
  </p:sldIdLst>
  <p:sldSz cx="12192000" cy="6858000"/>
  <p:notesSz cx="6797675" cy="9928225"/>
  <p:defaultText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8605" autoAdjust="0"/>
  </p:normalViewPr>
  <p:slideViewPr>
    <p:cSldViewPr snapToGrid="0">
      <p:cViewPr varScale="1">
        <p:scale>
          <a:sx n="102" d="100"/>
          <a:sy n="102" d="100"/>
        </p:scale>
        <p:origin x="918" y="1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77" Type="http://schemas.microsoft.com/office/2015/10/relationships/revisionInfo" Target="revisionInfo.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247" cy="498408"/>
          </a:xfrm>
          <a:prstGeom prst="rect">
            <a:avLst/>
          </a:prstGeom>
        </p:spPr>
        <p:txBody>
          <a:bodyPr vert="horz" lIns="92117" tIns="46058" rIns="92117" bIns="46058" rtlCol="0"/>
          <a:lstStyle>
            <a:lvl1pPr algn="l">
              <a:defRPr sz="1200"/>
            </a:lvl1pPr>
          </a:lstStyle>
          <a:p>
            <a:endParaRPr lang="ro-RO"/>
          </a:p>
        </p:txBody>
      </p:sp>
      <p:sp>
        <p:nvSpPr>
          <p:cNvPr id="3" name="Date Placeholder 2"/>
          <p:cNvSpPr>
            <a:spLocks noGrp="1"/>
          </p:cNvSpPr>
          <p:nvPr>
            <p:ph type="dt" sz="quarter" idx="1"/>
          </p:nvPr>
        </p:nvSpPr>
        <p:spPr>
          <a:xfrm>
            <a:off x="3849826" y="0"/>
            <a:ext cx="2946246" cy="498408"/>
          </a:xfrm>
          <a:prstGeom prst="rect">
            <a:avLst/>
          </a:prstGeom>
        </p:spPr>
        <p:txBody>
          <a:bodyPr vert="horz" lIns="92117" tIns="46058" rIns="92117" bIns="46058" rtlCol="0"/>
          <a:lstStyle>
            <a:lvl1pPr algn="r">
              <a:defRPr sz="1200"/>
            </a:lvl1pPr>
          </a:lstStyle>
          <a:p>
            <a:endParaRPr lang="ro-RO"/>
          </a:p>
        </p:txBody>
      </p:sp>
      <p:sp>
        <p:nvSpPr>
          <p:cNvPr id="4" name="Footer Placeholder 3"/>
          <p:cNvSpPr>
            <a:spLocks noGrp="1"/>
          </p:cNvSpPr>
          <p:nvPr>
            <p:ph type="ftr" sz="quarter" idx="2"/>
          </p:nvPr>
        </p:nvSpPr>
        <p:spPr>
          <a:xfrm>
            <a:off x="0" y="9429817"/>
            <a:ext cx="2946247" cy="498408"/>
          </a:xfrm>
          <a:prstGeom prst="rect">
            <a:avLst/>
          </a:prstGeom>
        </p:spPr>
        <p:txBody>
          <a:bodyPr vert="horz" lIns="92117" tIns="46058" rIns="92117" bIns="46058" rtlCol="0" anchor="b"/>
          <a:lstStyle>
            <a:lvl1pPr algn="l">
              <a:defRPr sz="1200"/>
            </a:lvl1pPr>
          </a:lstStyle>
          <a:p>
            <a:endParaRPr lang="ro-RO"/>
          </a:p>
        </p:txBody>
      </p:sp>
      <p:sp>
        <p:nvSpPr>
          <p:cNvPr id="5" name="Slide Number Placeholder 4"/>
          <p:cNvSpPr>
            <a:spLocks noGrp="1"/>
          </p:cNvSpPr>
          <p:nvPr>
            <p:ph type="sldNum" sz="quarter" idx="3"/>
          </p:nvPr>
        </p:nvSpPr>
        <p:spPr>
          <a:xfrm>
            <a:off x="3849826" y="9429817"/>
            <a:ext cx="2946246" cy="498408"/>
          </a:xfrm>
          <a:prstGeom prst="rect">
            <a:avLst/>
          </a:prstGeom>
        </p:spPr>
        <p:txBody>
          <a:bodyPr vert="horz" lIns="92117" tIns="46058" rIns="92117" bIns="46058" rtlCol="0" anchor="b"/>
          <a:lstStyle>
            <a:lvl1pPr algn="r">
              <a:defRPr sz="1200"/>
            </a:lvl1pPr>
          </a:lstStyle>
          <a:p>
            <a:fld id="{57E8DC50-3401-482F-87A8-FCA1D7E2552C}" type="slidenum">
              <a:rPr lang="ro-RO" smtClean="0"/>
              <a:t>‹#›</a:t>
            </a:fld>
            <a:endParaRPr lang="ro-RO"/>
          </a:p>
        </p:txBody>
      </p:sp>
    </p:spTree>
    <p:extLst>
      <p:ext uri="{BB962C8B-B14F-4D97-AF65-F5344CB8AC3E}">
        <p14:creationId xmlns:p14="http://schemas.microsoft.com/office/powerpoint/2010/main" val="4158888905"/>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5660" cy="498135"/>
          </a:xfrm>
          <a:prstGeom prst="rect">
            <a:avLst/>
          </a:prstGeom>
        </p:spPr>
        <p:txBody>
          <a:bodyPr vert="horz" lIns="92117" tIns="46058" rIns="92117" bIns="46058" rtlCol="0"/>
          <a:lstStyle>
            <a:lvl1pPr algn="l">
              <a:defRPr sz="1200"/>
            </a:lvl1pPr>
          </a:lstStyle>
          <a:p>
            <a:endParaRPr lang="ro-RO"/>
          </a:p>
        </p:txBody>
      </p:sp>
      <p:sp>
        <p:nvSpPr>
          <p:cNvPr id="3" name="Date Placeholder 2"/>
          <p:cNvSpPr>
            <a:spLocks noGrp="1"/>
          </p:cNvSpPr>
          <p:nvPr>
            <p:ph type="dt" idx="1"/>
          </p:nvPr>
        </p:nvSpPr>
        <p:spPr>
          <a:xfrm>
            <a:off x="3850442" y="1"/>
            <a:ext cx="2945660" cy="498135"/>
          </a:xfrm>
          <a:prstGeom prst="rect">
            <a:avLst/>
          </a:prstGeom>
        </p:spPr>
        <p:txBody>
          <a:bodyPr vert="horz" lIns="92117" tIns="46058" rIns="92117" bIns="46058" rtlCol="0"/>
          <a:lstStyle>
            <a:lvl1pPr algn="r">
              <a:defRPr sz="1200"/>
            </a:lvl1pPr>
          </a:lstStyle>
          <a:p>
            <a:endParaRPr lang="ro-RO"/>
          </a:p>
        </p:txBody>
      </p:sp>
      <p:sp>
        <p:nvSpPr>
          <p:cNvPr id="4" name="Slide Image Placeholder 3"/>
          <p:cNvSpPr>
            <a:spLocks noGrp="1" noRot="1" noChangeAspect="1"/>
          </p:cNvSpPr>
          <p:nvPr>
            <p:ph type="sldImg" idx="2"/>
          </p:nvPr>
        </p:nvSpPr>
        <p:spPr>
          <a:xfrm>
            <a:off x="420688" y="1241425"/>
            <a:ext cx="5956300" cy="3349625"/>
          </a:xfrm>
          <a:prstGeom prst="rect">
            <a:avLst/>
          </a:prstGeom>
          <a:noFill/>
          <a:ln w="12700">
            <a:solidFill>
              <a:prstClr val="black"/>
            </a:solidFill>
          </a:ln>
        </p:spPr>
        <p:txBody>
          <a:bodyPr vert="horz" lIns="92117" tIns="46058" rIns="92117" bIns="46058" rtlCol="0" anchor="ctr"/>
          <a:lstStyle/>
          <a:p>
            <a:endParaRPr lang="ro-RO"/>
          </a:p>
        </p:txBody>
      </p:sp>
      <p:sp>
        <p:nvSpPr>
          <p:cNvPr id="5" name="Notes Placeholder 4"/>
          <p:cNvSpPr>
            <a:spLocks noGrp="1"/>
          </p:cNvSpPr>
          <p:nvPr>
            <p:ph type="body" sz="quarter" idx="3"/>
          </p:nvPr>
        </p:nvSpPr>
        <p:spPr>
          <a:xfrm>
            <a:off x="679768" y="4777959"/>
            <a:ext cx="5438140" cy="3909239"/>
          </a:xfrm>
          <a:prstGeom prst="rect">
            <a:avLst/>
          </a:prstGeom>
        </p:spPr>
        <p:txBody>
          <a:bodyPr vert="horz" lIns="92117" tIns="46058" rIns="92117" bIns="4605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6" name="Footer Placeholder 5"/>
          <p:cNvSpPr>
            <a:spLocks noGrp="1"/>
          </p:cNvSpPr>
          <p:nvPr>
            <p:ph type="ftr" sz="quarter" idx="4"/>
          </p:nvPr>
        </p:nvSpPr>
        <p:spPr>
          <a:xfrm>
            <a:off x="0" y="9430092"/>
            <a:ext cx="2945660" cy="498134"/>
          </a:xfrm>
          <a:prstGeom prst="rect">
            <a:avLst/>
          </a:prstGeom>
        </p:spPr>
        <p:txBody>
          <a:bodyPr vert="horz" lIns="92117" tIns="46058" rIns="92117" bIns="46058" rtlCol="0" anchor="b"/>
          <a:lstStyle>
            <a:lvl1pPr algn="l">
              <a:defRPr sz="1200"/>
            </a:lvl1pPr>
          </a:lstStyle>
          <a:p>
            <a:endParaRPr lang="ro-RO"/>
          </a:p>
        </p:txBody>
      </p:sp>
      <p:sp>
        <p:nvSpPr>
          <p:cNvPr id="7" name="Slide Number Placeholder 6"/>
          <p:cNvSpPr>
            <a:spLocks noGrp="1"/>
          </p:cNvSpPr>
          <p:nvPr>
            <p:ph type="sldNum" sz="quarter" idx="5"/>
          </p:nvPr>
        </p:nvSpPr>
        <p:spPr>
          <a:xfrm>
            <a:off x="3850442" y="9430092"/>
            <a:ext cx="2945660" cy="498134"/>
          </a:xfrm>
          <a:prstGeom prst="rect">
            <a:avLst/>
          </a:prstGeom>
        </p:spPr>
        <p:txBody>
          <a:bodyPr vert="horz" lIns="92117" tIns="46058" rIns="92117" bIns="46058" rtlCol="0" anchor="b"/>
          <a:lstStyle>
            <a:lvl1pPr algn="r">
              <a:defRPr sz="1200"/>
            </a:lvl1pPr>
          </a:lstStyle>
          <a:p>
            <a:fld id="{2E714CF4-2F3B-4C64-9D8A-8250E0C2B5A5}" type="slidenum">
              <a:rPr lang="ro-RO" smtClean="0"/>
              <a:t>‹#›</a:t>
            </a:fld>
            <a:endParaRPr lang="ro-RO"/>
          </a:p>
        </p:txBody>
      </p:sp>
    </p:spTree>
    <p:extLst>
      <p:ext uri="{BB962C8B-B14F-4D97-AF65-F5344CB8AC3E}">
        <p14:creationId xmlns:p14="http://schemas.microsoft.com/office/powerpoint/2010/main" val="2247743440"/>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a:p>
        </p:txBody>
      </p:sp>
      <p:sp>
        <p:nvSpPr>
          <p:cNvPr id="4" name="Slide Number Placeholder 3"/>
          <p:cNvSpPr>
            <a:spLocks noGrp="1"/>
          </p:cNvSpPr>
          <p:nvPr>
            <p:ph type="sldNum" sz="quarter" idx="10"/>
          </p:nvPr>
        </p:nvSpPr>
        <p:spPr/>
        <p:txBody>
          <a:bodyPr/>
          <a:lstStyle/>
          <a:p>
            <a:fld id="{2E714CF4-2F3B-4C64-9D8A-8250E0C2B5A5}" type="slidenum">
              <a:rPr lang="ro-RO" smtClean="0"/>
              <a:t>1</a:t>
            </a:fld>
            <a:endParaRPr lang="ro-RO"/>
          </a:p>
        </p:txBody>
      </p:sp>
      <p:sp>
        <p:nvSpPr>
          <p:cNvPr id="5" name="Date Placeholder 4"/>
          <p:cNvSpPr>
            <a:spLocks noGrp="1"/>
          </p:cNvSpPr>
          <p:nvPr>
            <p:ph type="dt" idx="11"/>
          </p:nvPr>
        </p:nvSpPr>
        <p:spPr/>
        <p:txBody>
          <a:bodyPr/>
          <a:lstStyle/>
          <a:p>
            <a:endParaRPr lang="ro-RO"/>
          </a:p>
        </p:txBody>
      </p:sp>
    </p:spTree>
    <p:extLst>
      <p:ext uri="{BB962C8B-B14F-4D97-AF65-F5344CB8AC3E}">
        <p14:creationId xmlns:p14="http://schemas.microsoft.com/office/powerpoint/2010/main" val="14008175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a:p>
        </p:txBody>
      </p:sp>
      <p:sp>
        <p:nvSpPr>
          <p:cNvPr id="4" name="Slide Number Placeholder 3"/>
          <p:cNvSpPr>
            <a:spLocks noGrp="1"/>
          </p:cNvSpPr>
          <p:nvPr>
            <p:ph type="sldNum" sz="quarter" idx="10"/>
          </p:nvPr>
        </p:nvSpPr>
        <p:spPr/>
        <p:txBody>
          <a:bodyPr/>
          <a:lstStyle/>
          <a:p>
            <a:fld id="{2E714CF4-2F3B-4C64-9D8A-8250E0C2B5A5}" type="slidenum">
              <a:rPr lang="ro-RO" smtClean="0"/>
              <a:t>27</a:t>
            </a:fld>
            <a:endParaRPr lang="ro-RO"/>
          </a:p>
        </p:txBody>
      </p:sp>
      <p:sp>
        <p:nvSpPr>
          <p:cNvPr id="5" name="Date Placeholder 4"/>
          <p:cNvSpPr>
            <a:spLocks noGrp="1"/>
          </p:cNvSpPr>
          <p:nvPr>
            <p:ph type="dt" idx="11"/>
          </p:nvPr>
        </p:nvSpPr>
        <p:spPr/>
        <p:txBody>
          <a:bodyPr/>
          <a:lstStyle/>
          <a:p>
            <a:endParaRPr lang="ro-RO"/>
          </a:p>
        </p:txBody>
      </p:sp>
    </p:spTree>
    <p:extLst>
      <p:ext uri="{BB962C8B-B14F-4D97-AF65-F5344CB8AC3E}">
        <p14:creationId xmlns:p14="http://schemas.microsoft.com/office/powerpoint/2010/main" val="22614977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10"/>
          </p:nvPr>
        </p:nvSpPr>
        <p:spPr/>
        <p:txBody>
          <a:bodyPr/>
          <a:lstStyle/>
          <a:p>
            <a:fld id="{2E714CF4-2F3B-4C64-9D8A-8250E0C2B5A5}" type="slidenum">
              <a:rPr lang="ro-RO" smtClean="0"/>
              <a:t>28</a:t>
            </a:fld>
            <a:endParaRPr lang="ro-RO"/>
          </a:p>
        </p:txBody>
      </p:sp>
      <p:sp>
        <p:nvSpPr>
          <p:cNvPr id="5" name="Date Placeholder 4"/>
          <p:cNvSpPr>
            <a:spLocks noGrp="1"/>
          </p:cNvSpPr>
          <p:nvPr>
            <p:ph type="dt" idx="11"/>
          </p:nvPr>
        </p:nvSpPr>
        <p:spPr/>
        <p:txBody>
          <a:bodyPr/>
          <a:lstStyle/>
          <a:p>
            <a:endParaRPr lang="ro-RO"/>
          </a:p>
        </p:txBody>
      </p:sp>
    </p:spTree>
    <p:extLst>
      <p:ext uri="{BB962C8B-B14F-4D97-AF65-F5344CB8AC3E}">
        <p14:creationId xmlns:p14="http://schemas.microsoft.com/office/powerpoint/2010/main" val="16946446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a:p>
            <a:endParaRPr lang="ro-RO" dirty="0"/>
          </a:p>
        </p:txBody>
      </p:sp>
      <p:sp>
        <p:nvSpPr>
          <p:cNvPr id="4" name="Date Placeholder 3"/>
          <p:cNvSpPr>
            <a:spLocks noGrp="1"/>
          </p:cNvSpPr>
          <p:nvPr>
            <p:ph type="dt" idx="10"/>
          </p:nvPr>
        </p:nvSpPr>
        <p:spPr/>
        <p:txBody>
          <a:bodyPr/>
          <a:lstStyle/>
          <a:p>
            <a:endParaRPr lang="ro-RO"/>
          </a:p>
        </p:txBody>
      </p:sp>
      <p:sp>
        <p:nvSpPr>
          <p:cNvPr id="5" name="Slide Number Placeholder 4"/>
          <p:cNvSpPr>
            <a:spLocks noGrp="1"/>
          </p:cNvSpPr>
          <p:nvPr>
            <p:ph type="sldNum" sz="quarter" idx="11"/>
          </p:nvPr>
        </p:nvSpPr>
        <p:spPr/>
        <p:txBody>
          <a:bodyPr/>
          <a:lstStyle/>
          <a:p>
            <a:fld id="{2E714CF4-2F3B-4C64-9D8A-8250E0C2B5A5}" type="slidenum">
              <a:rPr lang="ro-RO" smtClean="0"/>
              <a:t>65</a:t>
            </a:fld>
            <a:endParaRPr lang="ro-RO"/>
          </a:p>
        </p:txBody>
      </p:sp>
    </p:spTree>
    <p:extLst>
      <p:ext uri="{BB962C8B-B14F-4D97-AF65-F5344CB8AC3E}">
        <p14:creationId xmlns:p14="http://schemas.microsoft.com/office/powerpoint/2010/main" val="4654257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10"/>
          </p:nvPr>
        </p:nvSpPr>
        <p:spPr/>
        <p:txBody>
          <a:bodyPr/>
          <a:lstStyle/>
          <a:p>
            <a:fld id="{2E714CF4-2F3B-4C64-9D8A-8250E0C2B5A5}" type="slidenum">
              <a:rPr lang="ro-RO" smtClean="0"/>
              <a:t>67</a:t>
            </a:fld>
            <a:endParaRPr lang="ro-RO"/>
          </a:p>
        </p:txBody>
      </p:sp>
      <p:sp>
        <p:nvSpPr>
          <p:cNvPr id="5" name="Date Placeholder 4"/>
          <p:cNvSpPr>
            <a:spLocks noGrp="1"/>
          </p:cNvSpPr>
          <p:nvPr>
            <p:ph type="dt" idx="11"/>
          </p:nvPr>
        </p:nvSpPr>
        <p:spPr/>
        <p:txBody>
          <a:bodyPr/>
          <a:lstStyle/>
          <a:p>
            <a:endParaRPr lang="ro-RO"/>
          </a:p>
        </p:txBody>
      </p:sp>
    </p:spTree>
    <p:extLst>
      <p:ext uri="{BB962C8B-B14F-4D97-AF65-F5344CB8AC3E}">
        <p14:creationId xmlns:p14="http://schemas.microsoft.com/office/powerpoint/2010/main" val="16946446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10"/>
          </p:nvPr>
        </p:nvSpPr>
        <p:spPr/>
        <p:txBody>
          <a:bodyPr/>
          <a:lstStyle/>
          <a:p>
            <a:fld id="{2E714CF4-2F3B-4C64-9D8A-8250E0C2B5A5}" type="slidenum">
              <a:rPr lang="ro-RO" smtClean="0"/>
              <a:t>2</a:t>
            </a:fld>
            <a:endParaRPr lang="ro-RO"/>
          </a:p>
        </p:txBody>
      </p:sp>
      <p:sp>
        <p:nvSpPr>
          <p:cNvPr id="5" name="Date Placeholder 4"/>
          <p:cNvSpPr>
            <a:spLocks noGrp="1"/>
          </p:cNvSpPr>
          <p:nvPr>
            <p:ph type="dt" idx="11"/>
          </p:nvPr>
        </p:nvSpPr>
        <p:spPr/>
        <p:txBody>
          <a:bodyPr/>
          <a:lstStyle/>
          <a:p>
            <a:endParaRPr lang="ro-RO"/>
          </a:p>
        </p:txBody>
      </p:sp>
    </p:spTree>
    <p:extLst>
      <p:ext uri="{BB962C8B-B14F-4D97-AF65-F5344CB8AC3E}">
        <p14:creationId xmlns:p14="http://schemas.microsoft.com/office/powerpoint/2010/main" val="16946446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10"/>
          </p:nvPr>
        </p:nvSpPr>
        <p:spPr/>
        <p:txBody>
          <a:bodyPr/>
          <a:lstStyle/>
          <a:p>
            <a:fld id="{2E714CF4-2F3B-4C64-9D8A-8250E0C2B5A5}" type="slidenum">
              <a:rPr lang="ro-RO" smtClean="0"/>
              <a:t>3</a:t>
            </a:fld>
            <a:endParaRPr lang="ro-RO"/>
          </a:p>
        </p:txBody>
      </p:sp>
      <p:sp>
        <p:nvSpPr>
          <p:cNvPr id="5" name="Date Placeholder 4"/>
          <p:cNvSpPr>
            <a:spLocks noGrp="1"/>
          </p:cNvSpPr>
          <p:nvPr>
            <p:ph type="dt" idx="11"/>
          </p:nvPr>
        </p:nvSpPr>
        <p:spPr/>
        <p:txBody>
          <a:bodyPr/>
          <a:lstStyle/>
          <a:p>
            <a:endParaRPr lang="ro-RO"/>
          </a:p>
        </p:txBody>
      </p:sp>
    </p:spTree>
    <p:extLst>
      <p:ext uri="{BB962C8B-B14F-4D97-AF65-F5344CB8AC3E}">
        <p14:creationId xmlns:p14="http://schemas.microsoft.com/office/powerpoint/2010/main" val="12548579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10"/>
          </p:nvPr>
        </p:nvSpPr>
        <p:spPr/>
        <p:txBody>
          <a:bodyPr/>
          <a:lstStyle/>
          <a:p>
            <a:fld id="{2E714CF4-2F3B-4C64-9D8A-8250E0C2B5A5}" type="slidenum">
              <a:rPr lang="ro-RO" smtClean="0"/>
              <a:t>4</a:t>
            </a:fld>
            <a:endParaRPr lang="ro-RO"/>
          </a:p>
        </p:txBody>
      </p:sp>
      <p:sp>
        <p:nvSpPr>
          <p:cNvPr id="5" name="Date Placeholder 4"/>
          <p:cNvSpPr>
            <a:spLocks noGrp="1"/>
          </p:cNvSpPr>
          <p:nvPr>
            <p:ph type="dt" idx="11"/>
          </p:nvPr>
        </p:nvSpPr>
        <p:spPr/>
        <p:txBody>
          <a:bodyPr/>
          <a:lstStyle/>
          <a:p>
            <a:endParaRPr lang="ro-RO"/>
          </a:p>
        </p:txBody>
      </p:sp>
    </p:spTree>
    <p:extLst>
      <p:ext uri="{BB962C8B-B14F-4D97-AF65-F5344CB8AC3E}">
        <p14:creationId xmlns:p14="http://schemas.microsoft.com/office/powerpoint/2010/main" val="16673294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10"/>
          </p:nvPr>
        </p:nvSpPr>
        <p:spPr/>
        <p:txBody>
          <a:bodyPr/>
          <a:lstStyle/>
          <a:p>
            <a:fld id="{2E714CF4-2F3B-4C64-9D8A-8250E0C2B5A5}" type="slidenum">
              <a:rPr lang="ro-RO" smtClean="0"/>
              <a:t>5</a:t>
            </a:fld>
            <a:endParaRPr lang="ro-RO"/>
          </a:p>
        </p:txBody>
      </p:sp>
      <p:sp>
        <p:nvSpPr>
          <p:cNvPr id="5" name="Date Placeholder 4"/>
          <p:cNvSpPr>
            <a:spLocks noGrp="1"/>
          </p:cNvSpPr>
          <p:nvPr>
            <p:ph type="dt" idx="11"/>
          </p:nvPr>
        </p:nvSpPr>
        <p:spPr/>
        <p:txBody>
          <a:bodyPr/>
          <a:lstStyle/>
          <a:p>
            <a:endParaRPr lang="ro-RO"/>
          </a:p>
        </p:txBody>
      </p:sp>
    </p:spTree>
    <p:extLst>
      <p:ext uri="{BB962C8B-B14F-4D97-AF65-F5344CB8AC3E}">
        <p14:creationId xmlns:p14="http://schemas.microsoft.com/office/powerpoint/2010/main" val="18300874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10"/>
          </p:nvPr>
        </p:nvSpPr>
        <p:spPr/>
        <p:txBody>
          <a:bodyPr/>
          <a:lstStyle/>
          <a:p>
            <a:fld id="{2E714CF4-2F3B-4C64-9D8A-8250E0C2B5A5}" type="slidenum">
              <a:rPr lang="ro-RO" smtClean="0"/>
              <a:t>6</a:t>
            </a:fld>
            <a:endParaRPr lang="ro-RO"/>
          </a:p>
        </p:txBody>
      </p:sp>
      <p:sp>
        <p:nvSpPr>
          <p:cNvPr id="5" name="Date Placeholder 4"/>
          <p:cNvSpPr>
            <a:spLocks noGrp="1"/>
          </p:cNvSpPr>
          <p:nvPr>
            <p:ph type="dt" idx="11"/>
          </p:nvPr>
        </p:nvSpPr>
        <p:spPr/>
        <p:txBody>
          <a:bodyPr/>
          <a:lstStyle/>
          <a:p>
            <a:endParaRPr lang="ro-RO"/>
          </a:p>
        </p:txBody>
      </p:sp>
    </p:spTree>
    <p:extLst>
      <p:ext uri="{BB962C8B-B14F-4D97-AF65-F5344CB8AC3E}">
        <p14:creationId xmlns:p14="http://schemas.microsoft.com/office/powerpoint/2010/main" val="17823088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10"/>
          </p:nvPr>
        </p:nvSpPr>
        <p:spPr/>
        <p:txBody>
          <a:bodyPr/>
          <a:lstStyle/>
          <a:p>
            <a:fld id="{2E714CF4-2F3B-4C64-9D8A-8250E0C2B5A5}" type="slidenum">
              <a:rPr lang="ro-RO" smtClean="0"/>
              <a:t>7</a:t>
            </a:fld>
            <a:endParaRPr lang="ro-RO"/>
          </a:p>
        </p:txBody>
      </p:sp>
      <p:sp>
        <p:nvSpPr>
          <p:cNvPr id="5" name="Date Placeholder 4"/>
          <p:cNvSpPr>
            <a:spLocks noGrp="1"/>
          </p:cNvSpPr>
          <p:nvPr>
            <p:ph type="dt" idx="11"/>
          </p:nvPr>
        </p:nvSpPr>
        <p:spPr/>
        <p:txBody>
          <a:bodyPr/>
          <a:lstStyle/>
          <a:p>
            <a:endParaRPr lang="ro-RO"/>
          </a:p>
        </p:txBody>
      </p:sp>
    </p:spTree>
    <p:extLst>
      <p:ext uri="{BB962C8B-B14F-4D97-AF65-F5344CB8AC3E}">
        <p14:creationId xmlns:p14="http://schemas.microsoft.com/office/powerpoint/2010/main" val="28473741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10"/>
          </p:nvPr>
        </p:nvSpPr>
        <p:spPr/>
        <p:txBody>
          <a:bodyPr/>
          <a:lstStyle/>
          <a:p>
            <a:fld id="{2E714CF4-2F3B-4C64-9D8A-8250E0C2B5A5}" type="slidenum">
              <a:rPr lang="ro-RO" smtClean="0"/>
              <a:t>8</a:t>
            </a:fld>
            <a:endParaRPr lang="ro-RO"/>
          </a:p>
        </p:txBody>
      </p:sp>
      <p:sp>
        <p:nvSpPr>
          <p:cNvPr id="5" name="Date Placeholder 4"/>
          <p:cNvSpPr>
            <a:spLocks noGrp="1"/>
          </p:cNvSpPr>
          <p:nvPr>
            <p:ph type="dt" idx="11"/>
          </p:nvPr>
        </p:nvSpPr>
        <p:spPr/>
        <p:txBody>
          <a:bodyPr/>
          <a:lstStyle/>
          <a:p>
            <a:endParaRPr lang="ro-RO"/>
          </a:p>
        </p:txBody>
      </p:sp>
    </p:spTree>
    <p:extLst>
      <p:ext uri="{BB962C8B-B14F-4D97-AF65-F5344CB8AC3E}">
        <p14:creationId xmlns:p14="http://schemas.microsoft.com/office/powerpoint/2010/main" val="30720416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10"/>
          </p:nvPr>
        </p:nvSpPr>
        <p:spPr/>
        <p:txBody>
          <a:bodyPr/>
          <a:lstStyle/>
          <a:p>
            <a:fld id="{2E714CF4-2F3B-4C64-9D8A-8250E0C2B5A5}" type="slidenum">
              <a:rPr lang="ro-RO" smtClean="0"/>
              <a:t>9</a:t>
            </a:fld>
            <a:endParaRPr lang="ro-RO"/>
          </a:p>
        </p:txBody>
      </p:sp>
      <p:sp>
        <p:nvSpPr>
          <p:cNvPr id="5" name="Date Placeholder 4"/>
          <p:cNvSpPr>
            <a:spLocks noGrp="1"/>
          </p:cNvSpPr>
          <p:nvPr>
            <p:ph type="dt" idx="11"/>
          </p:nvPr>
        </p:nvSpPr>
        <p:spPr/>
        <p:txBody>
          <a:bodyPr/>
          <a:lstStyle/>
          <a:p>
            <a:endParaRPr lang="ro-RO"/>
          </a:p>
        </p:txBody>
      </p:sp>
    </p:spTree>
    <p:extLst>
      <p:ext uri="{BB962C8B-B14F-4D97-AF65-F5344CB8AC3E}">
        <p14:creationId xmlns:p14="http://schemas.microsoft.com/office/powerpoint/2010/main" val="35359703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ight Triangle 6"/>
          <p:cNvSpPr/>
          <p:nvPr/>
        </p:nvSpPr>
        <p:spPr>
          <a:xfrm>
            <a:off x="1" y="2647950"/>
            <a:ext cx="4762500"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3173" y="-925"/>
            <a:ext cx="12195173"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19140000">
            <a:off x="1089484" y="1730403"/>
            <a:ext cx="7531497" cy="1204306"/>
          </a:xfrm>
        </p:spPr>
        <p:txBody>
          <a:bodyPr bIns="9144" anchor="b"/>
          <a:lstStyle>
            <a:lvl1pPr>
              <a:defRPr sz="3200"/>
            </a:lvl1pPr>
          </a:lstStyle>
          <a:p>
            <a:r>
              <a:rPr lang="en-US"/>
              <a:t>Click to edit Master title style</a:t>
            </a:r>
            <a:endParaRPr lang="en-US" dirty="0"/>
          </a:p>
        </p:txBody>
      </p:sp>
      <p:sp>
        <p:nvSpPr>
          <p:cNvPr id="3" name="Subtitle 2"/>
          <p:cNvSpPr>
            <a:spLocks noGrp="1"/>
          </p:cNvSpPr>
          <p:nvPr>
            <p:ph type="subTitle" idx="1"/>
          </p:nvPr>
        </p:nvSpPr>
        <p:spPr>
          <a:xfrm rot="19140000">
            <a:off x="1616370" y="2470926"/>
            <a:ext cx="8681508"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US"/>
              <a:t>Click to edit Master subtitle style</a:t>
            </a:r>
            <a:endParaRPr lang="en-US" dirty="0"/>
          </a:p>
        </p:txBody>
      </p:sp>
      <p:sp>
        <p:nvSpPr>
          <p:cNvPr id="4" name="Date Placeholder 3"/>
          <p:cNvSpPr>
            <a:spLocks noGrp="1"/>
          </p:cNvSpPr>
          <p:nvPr>
            <p:ph type="dt" sz="half" idx="10"/>
          </p:nvPr>
        </p:nvSpPr>
        <p:spPr/>
        <p:txBody>
          <a:bodyPr/>
          <a:lstStyle/>
          <a:p>
            <a:fld id="{3151B1AD-1608-4B9C-8093-7976EB421BE4}" type="datetime1">
              <a:rPr lang="ro-RO" smtClean="0"/>
              <a:t>15.09.2017</a:t>
            </a:fld>
            <a:endParaRPr lang="ro-RO"/>
          </a:p>
        </p:txBody>
      </p:sp>
      <p:sp>
        <p:nvSpPr>
          <p:cNvPr id="5" name="Footer Placeholder 4"/>
          <p:cNvSpPr>
            <a:spLocks noGrp="1"/>
          </p:cNvSpPr>
          <p:nvPr>
            <p:ph type="ftr" sz="quarter" idx="11"/>
          </p:nvPr>
        </p:nvSpPr>
        <p:spPr/>
        <p:txBody>
          <a:bodyPr/>
          <a:lstStyle/>
          <a:p>
            <a:r>
              <a:rPr lang="ro-RO"/>
              <a:t>Bruxelles, 28.03.2017 – Romanian IMI PQ Coordinator</a:t>
            </a:r>
          </a:p>
        </p:txBody>
      </p:sp>
      <p:sp>
        <p:nvSpPr>
          <p:cNvPr id="6" name="Slide Number Placeholder 5"/>
          <p:cNvSpPr>
            <a:spLocks noGrp="1"/>
          </p:cNvSpPr>
          <p:nvPr>
            <p:ph type="sldNum" sz="quarter" idx="12"/>
          </p:nvPr>
        </p:nvSpPr>
        <p:spPr/>
        <p:txBody>
          <a:bodyPr/>
          <a:lstStyle/>
          <a:p>
            <a:fld id="{1B43F0EC-F9FB-42DF-8495-A9A6B2F90A94}" type="slidenum">
              <a:rPr lang="ro-RO" smtClean="0"/>
              <a:t>‹#›</a:t>
            </a:fld>
            <a:endParaRPr lang="ro-RO"/>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292542-66C7-44EA-8C72-60CEE05F4143}" type="datetime1">
              <a:rPr lang="ro-RO" smtClean="0"/>
              <a:t>15.09.2017</a:t>
            </a:fld>
            <a:endParaRPr lang="ro-RO"/>
          </a:p>
        </p:txBody>
      </p:sp>
      <p:sp>
        <p:nvSpPr>
          <p:cNvPr id="5" name="Footer Placeholder 4"/>
          <p:cNvSpPr>
            <a:spLocks noGrp="1"/>
          </p:cNvSpPr>
          <p:nvPr>
            <p:ph type="ftr" sz="quarter" idx="11"/>
          </p:nvPr>
        </p:nvSpPr>
        <p:spPr/>
        <p:txBody>
          <a:bodyPr/>
          <a:lstStyle/>
          <a:p>
            <a:r>
              <a:rPr lang="ro-RO"/>
              <a:t>Bruxelles, 28.03.2017 – Romanian IMI PQ Coordinator</a:t>
            </a:r>
          </a:p>
        </p:txBody>
      </p:sp>
      <p:sp>
        <p:nvSpPr>
          <p:cNvPr id="6" name="Slide Number Placeholder 5"/>
          <p:cNvSpPr>
            <a:spLocks noGrp="1"/>
          </p:cNvSpPr>
          <p:nvPr>
            <p:ph type="sldNum" sz="quarter" idx="12"/>
          </p:nvPr>
        </p:nvSpPr>
        <p:spPr/>
        <p:txBody>
          <a:bodyPr/>
          <a:lstStyle/>
          <a:p>
            <a:fld id="{1B43F0EC-F9FB-42DF-8495-A9A6B2F90A94}" type="slidenum">
              <a:rPr lang="ro-RO" smtClean="0"/>
              <a:t>‹#›</a:t>
            </a:fld>
            <a:endParaRPr lang="ro-RO"/>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46783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09600" y="274639"/>
            <a:ext cx="8026400" cy="46783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0744B2D-62F0-489C-9328-BDBCE43F9387}" type="datetime1">
              <a:rPr lang="ro-RO" smtClean="0"/>
              <a:t>15.09.2017</a:t>
            </a:fld>
            <a:endParaRPr lang="ro-RO"/>
          </a:p>
        </p:txBody>
      </p:sp>
      <p:sp>
        <p:nvSpPr>
          <p:cNvPr id="5" name="Footer Placeholder 4"/>
          <p:cNvSpPr>
            <a:spLocks noGrp="1"/>
          </p:cNvSpPr>
          <p:nvPr>
            <p:ph type="ftr" sz="quarter" idx="11"/>
          </p:nvPr>
        </p:nvSpPr>
        <p:spPr/>
        <p:txBody>
          <a:bodyPr/>
          <a:lstStyle/>
          <a:p>
            <a:r>
              <a:rPr lang="ro-RO"/>
              <a:t>Bruxelles, 28.03.2017 – Romanian IMI PQ Coordinator</a:t>
            </a:r>
          </a:p>
        </p:txBody>
      </p:sp>
      <p:sp>
        <p:nvSpPr>
          <p:cNvPr id="6" name="Slide Number Placeholder 5"/>
          <p:cNvSpPr>
            <a:spLocks noGrp="1"/>
          </p:cNvSpPr>
          <p:nvPr>
            <p:ph type="sldNum" sz="quarter" idx="12"/>
          </p:nvPr>
        </p:nvSpPr>
        <p:spPr/>
        <p:txBody>
          <a:bodyPr/>
          <a:lstStyle/>
          <a:p>
            <a:fld id="{1B43F0EC-F9FB-42DF-8495-A9A6B2F90A94}" type="slidenum">
              <a:rPr lang="ro-RO" smtClean="0"/>
              <a:t>‹#›</a:t>
            </a:fld>
            <a:endParaRPr lang="ro-RO"/>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E1AA00-1A64-4DBB-A73A-36B63ACDC3D4}" type="datetime1">
              <a:rPr lang="ro-RO" smtClean="0"/>
              <a:t>15.09.2017</a:t>
            </a:fld>
            <a:endParaRPr lang="ro-RO"/>
          </a:p>
        </p:txBody>
      </p:sp>
      <p:sp>
        <p:nvSpPr>
          <p:cNvPr id="5" name="Footer Placeholder 4"/>
          <p:cNvSpPr>
            <a:spLocks noGrp="1"/>
          </p:cNvSpPr>
          <p:nvPr>
            <p:ph type="ftr" sz="quarter" idx="11"/>
          </p:nvPr>
        </p:nvSpPr>
        <p:spPr/>
        <p:txBody>
          <a:bodyPr/>
          <a:lstStyle/>
          <a:p>
            <a:r>
              <a:rPr lang="ro-RO"/>
              <a:t>Bruxelles, 28.03.2017 – Romanian IMI PQ Coordinator</a:t>
            </a:r>
          </a:p>
        </p:txBody>
      </p:sp>
      <p:sp>
        <p:nvSpPr>
          <p:cNvPr id="6" name="Slide Number Placeholder 5"/>
          <p:cNvSpPr>
            <a:spLocks noGrp="1"/>
          </p:cNvSpPr>
          <p:nvPr>
            <p:ph type="sldNum" sz="quarter" idx="12"/>
          </p:nvPr>
        </p:nvSpPr>
        <p:spPr/>
        <p:txBody>
          <a:bodyPr/>
          <a:lstStyle/>
          <a:p>
            <a:fld id="{1B43F0EC-F9FB-42DF-8495-A9A6B2F90A94}" type="slidenum">
              <a:rPr lang="ro-RO" smtClean="0"/>
              <a:t>‹#›</a:t>
            </a:fld>
            <a:endParaRPr lang="ro-RO"/>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8" name="Freeform 7"/>
          <p:cNvSpPr/>
          <p:nvPr/>
        </p:nvSpPr>
        <p:spPr>
          <a:xfrm>
            <a:off x="-3173" y="-925"/>
            <a:ext cx="12195173"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1" y="2647950"/>
            <a:ext cx="4762500"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1092532" y="1726738"/>
            <a:ext cx="7534656"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a:t>Click to edit Master title style</a:t>
            </a:r>
            <a:endParaRPr lang="en-US" dirty="0"/>
          </a:p>
        </p:txBody>
      </p:sp>
      <p:sp>
        <p:nvSpPr>
          <p:cNvPr id="3" name="Text Placeholder 2"/>
          <p:cNvSpPr>
            <a:spLocks noGrp="1"/>
          </p:cNvSpPr>
          <p:nvPr>
            <p:ph type="body" idx="1"/>
          </p:nvPr>
        </p:nvSpPr>
        <p:spPr>
          <a:xfrm rot="19140000">
            <a:off x="1621536" y="2468304"/>
            <a:ext cx="8680704"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US"/>
              <a:t>Click to edit Master text styles</a:t>
            </a:r>
          </a:p>
        </p:txBody>
      </p:sp>
      <p:sp>
        <p:nvSpPr>
          <p:cNvPr id="4" name="Date Placeholder 3"/>
          <p:cNvSpPr>
            <a:spLocks noGrp="1"/>
          </p:cNvSpPr>
          <p:nvPr>
            <p:ph type="dt" sz="half" idx="10"/>
          </p:nvPr>
        </p:nvSpPr>
        <p:spPr/>
        <p:txBody>
          <a:bodyPr/>
          <a:lstStyle/>
          <a:p>
            <a:fld id="{CD2C57A6-8B37-4D4E-92A4-30C219347E79}" type="datetime1">
              <a:rPr lang="ro-RO" smtClean="0"/>
              <a:t>15.09.2017</a:t>
            </a:fld>
            <a:endParaRPr lang="ro-RO"/>
          </a:p>
        </p:txBody>
      </p:sp>
      <p:sp>
        <p:nvSpPr>
          <p:cNvPr id="5" name="Footer Placeholder 4"/>
          <p:cNvSpPr>
            <a:spLocks noGrp="1"/>
          </p:cNvSpPr>
          <p:nvPr>
            <p:ph type="ftr" sz="quarter" idx="11"/>
          </p:nvPr>
        </p:nvSpPr>
        <p:spPr/>
        <p:txBody>
          <a:bodyPr/>
          <a:lstStyle/>
          <a:p>
            <a:r>
              <a:rPr lang="ro-RO"/>
              <a:t>Bruxelles, 28.03.2017 – Romanian IMI PQ Coordinator</a:t>
            </a:r>
          </a:p>
        </p:txBody>
      </p:sp>
      <p:sp>
        <p:nvSpPr>
          <p:cNvPr id="6" name="Slide Number Placeholder 5"/>
          <p:cNvSpPr>
            <a:spLocks noGrp="1"/>
          </p:cNvSpPr>
          <p:nvPr>
            <p:ph type="sldNum" sz="quarter" idx="12"/>
          </p:nvPr>
        </p:nvSpPr>
        <p:spPr/>
        <p:txBody>
          <a:bodyPr/>
          <a:lstStyle/>
          <a:p>
            <a:fld id="{1B43F0EC-F9FB-42DF-8495-A9A6B2F90A94}" type="slidenum">
              <a:rPr lang="ro-RO" smtClean="0"/>
              <a:t>‹#›</a:t>
            </a:fld>
            <a:endParaRPr lang="ro-RO"/>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97280" y="1097280"/>
            <a:ext cx="42672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66688" y="1097280"/>
            <a:ext cx="42672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69563E3-4DE5-49FF-864D-5E619FA3931B}" type="datetime1">
              <a:rPr lang="ro-RO" smtClean="0"/>
              <a:t>15.09.2017</a:t>
            </a:fld>
            <a:endParaRPr lang="ro-RO"/>
          </a:p>
        </p:txBody>
      </p:sp>
      <p:sp>
        <p:nvSpPr>
          <p:cNvPr id="6" name="Footer Placeholder 5"/>
          <p:cNvSpPr>
            <a:spLocks noGrp="1"/>
          </p:cNvSpPr>
          <p:nvPr>
            <p:ph type="ftr" sz="quarter" idx="11"/>
          </p:nvPr>
        </p:nvSpPr>
        <p:spPr/>
        <p:txBody>
          <a:bodyPr/>
          <a:lstStyle/>
          <a:p>
            <a:r>
              <a:rPr lang="ro-RO"/>
              <a:t>Bruxelles, 28.03.2017 – Romanian IMI PQ Coordinator</a:t>
            </a:r>
          </a:p>
        </p:txBody>
      </p:sp>
      <p:sp>
        <p:nvSpPr>
          <p:cNvPr id="7" name="Slide Number Placeholder 6"/>
          <p:cNvSpPr>
            <a:spLocks noGrp="1"/>
          </p:cNvSpPr>
          <p:nvPr>
            <p:ph type="sldNum" sz="quarter" idx="12"/>
          </p:nvPr>
        </p:nvSpPr>
        <p:spPr/>
        <p:txBody>
          <a:bodyPr/>
          <a:lstStyle/>
          <a:p>
            <a:fld id="{1B43F0EC-F9FB-42DF-8495-A9A6B2F90A94}" type="slidenum">
              <a:rPr lang="ro-RO" smtClean="0"/>
              <a:t>‹#›</a:t>
            </a:fld>
            <a:endParaRPr lang="ro-RO"/>
          </a:p>
        </p:txBody>
      </p:sp>
      <p:sp>
        <p:nvSpPr>
          <p:cNvPr id="8" name="Title 7"/>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097280" y="1097280"/>
            <a:ext cx="42672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US"/>
              <a:t>Click to edit Master text styles</a:t>
            </a:r>
          </a:p>
        </p:txBody>
      </p:sp>
      <p:sp>
        <p:nvSpPr>
          <p:cNvPr id="4" name="Content Placeholder 3"/>
          <p:cNvSpPr>
            <a:spLocks noGrp="1"/>
          </p:cNvSpPr>
          <p:nvPr>
            <p:ph sz="half" idx="2"/>
          </p:nvPr>
        </p:nvSpPr>
        <p:spPr>
          <a:xfrm>
            <a:off x="1092200" y="1701848"/>
            <a:ext cx="42672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66688" y="1097280"/>
            <a:ext cx="42672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US"/>
              <a:t>Click to edit Master text styles</a:t>
            </a:r>
          </a:p>
        </p:txBody>
      </p:sp>
      <p:sp>
        <p:nvSpPr>
          <p:cNvPr id="6" name="Content Placeholder 5"/>
          <p:cNvSpPr>
            <a:spLocks noGrp="1"/>
          </p:cNvSpPr>
          <p:nvPr>
            <p:ph sz="quarter" idx="4"/>
          </p:nvPr>
        </p:nvSpPr>
        <p:spPr>
          <a:xfrm>
            <a:off x="6266688" y="1701848"/>
            <a:ext cx="42672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3DD2FC3-F933-44AD-9C5F-54DD775DEC39}" type="datetime1">
              <a:rPr lang="ro-RO" smtClean="0"/>
              <a:t>15.09.2017</a:t>
            </a:fld>
            <a:endParaRPr lang="ro-RO"/>
          </a:p>
        </p:txBody>
      </p:sp>
      <p:sp>
        <p:nvSpPr>
          <p:cNvPr id="8" name="Footer Placeholder 7"/>
          <p:cNvSpPr>
            <a:spLocks noGrp="1"/>
          </p:cNvSpPr>
          <p:nvPr>
            <p:ph type="ftr" sz="quarter" idx="11"/>
          </p:nvPr>
        </p:nvSpPr>
        <p:spPr/>
        <p:txBody>
          <a:bodyPr/>
          <a:lstStyle/>
          <a:p>
            <a:r>
              <a:rPr lang="ro-RO"/>
              <a:t>Bruxelles, 28.03.2017 – Romanian IMI PQ Coordinator</a:t>
            </a:r>
          </a:p>
        </p:txBody>
      </p:sp>
      <p:sp>
        <p:nvSpPr>
          <p:cNvPr id="9" name="Slide Number Placeholder 8"/>
          <p:cNvSpPr>
            <a:spLocks noGrp="1"/>
          </p:cNvSpPr>
          <p:nvPr>
            <p:ph type="sldNum" sz="quarter" idx="12"/>
          </p:nvPr>
        </p:nvSpPr>
        <p:spPr/>
        <p:txBody>
          <a:bodyPr/>
          <a:lstStyle/>
          <a:p>
            <a:fld id="{1B43F0EC-F9FB-42DF-8495-A9A6B2F90A94}" type="slidenum">
              <a:rPr lang="ro-RO" smtClean="0"/>
              <a:t>‹#›</a:t>
            </a:fld>
            <a:endParaRPr lang="ro-RO"/>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DE4BAF1-5640-4375-98A7-9C8049565173}" type="datetime1">
              <a:rPr lang="ro-RO" smtClean="0"/>
              <a:t>15.09.2017</a:t>
            </a:fld>
            <a:endParaRPr lang="ro-RO"/>
          </a:p>
        </p:txBody>
      </p:sp>
      <p:sp>
        <p:nvSpPr>
          <p:cNvPr id="4" name="Footer Placeholder 3"/>
          <p:cNvSpPr>
            <a:spLocks noGrp="1"/>
          </p:cNvSpPr>
          <p:nvPr>
            <p:ph type="ftr" sz="quarter" idx="11"/>
          </p:nvPr>
        </p:nvSpPr>
        <p:spPr/>
        <p:txBody>
          <a:bodyPr/>
          <a:lstStyle/>
          <a:p>
            <a:r>
              <a:rPr lang="ro-RO"/>
              <a:t>Bruxelles, 28.03.2017 – Romanian IMI PQ Coordinator</a:t>
            </a:r>
          </a:p>
        </p:txBody>
      </p:sp>
      <p:sp>
        <p:nvSpPr>
          <p:cNvPr id="5" name="Slide Number Placeholder 4"/>
          <p:cNvSpPr>
            <a:spLocks noGrp="1"/>
          </p:cNvSpPr>
          <p:nvPr>
            <p:ph type="sldNum" sz="quarter" idx="12"/>
          </p:nvPr>
        </p:nvSpPr>
        <p:spPr/>
        <p:txBody>
          <a:bodyPr/>
          <a:lstStyle/>
          <a:p>
            <a:fld id="{1B43F0EC-F9FB-42DF-8495-A9A6B2F90A94}" type="slidenum">
              <a:rPr lang="ro-RO" smtClean="0"/>
              <a:t>‹#›</a:t>
            </a:fld>
            <a:endParaRPr lang="ro-RO"/>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D88C86-BEE7-460C-8E56-ADADB907C165}" type="datetime1">
              <a:rPr lang="ro-RO" smtClean="0"/>
              <a:t>15.09.2017</a:t>
            </a:fld>
            <a:endParaRPr lang="ro-RO"/>
          </a:p>
        </p:txBody>
      </p:sp>
      <p:sp>
        <p:nvSpPr>
          <p:cNvPr id="3" name="Footer Placeholder 2"/>
          <p:cNvSpPr>
            <a:spLocks noGrp="1"/>
          </p:cNvSpPr>
          <p:nvPr>
            <p:ph type="ftr" sz="quarter" idx="11"/>
          </p:nvPr>
        </p:nvSpPr>
        <p:spPr/>
        <p:txBody>
          <a:bodyPr/>
          <a:lstStyle/>
          <a:p>
            <a:r>
              <a:rPr lang="ro-RO"/>
              <a:t>Bruxelles, 28.03.2017 – Romanian IMI PQ Coordinator</a:t>
            </a:r>
          </a:p>
        </p:txBody>
      </p:sp>
      <p:sp>
        <p:nvSpPr>
          <p:cNvPr id="4" name="Slide Number Placeholder 3"/>
          <p:cNvSpPr>
            <a:spLocks noGrp="1"/>
          </p:cNvSpPr>
          <p:nvPr>
            <p:ph type="sldNum" sz="quarter" idx="12"/>
          </p:nvPr>
        </p:nvSpPr>
        <p:spPr/>
        <p:txBody>
          <a:bodyPr/>
          <a:lstStyle/>
          <a:p>
            <a:fld id="{1B43F0EC-F9FB-42DF-8495-A9A6B2F90A94}" type="slidenum">
              <a:rPr lang="ro-RO" smtClean="0"/>
              <a:t>‹#›</a:t>
            </a:fld>
            <a:endParaRPr lang="ro-RO"/>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Right Triangle 16"/>
          <p:cNvSpPr/>
          <p:nvPr/>
        </p:nvSpPr>
        <p:spPr>
          <a:xfrm>
            <a:off x="1" y="2647950"/>
            <a:ext cx="4762500"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5400000">
            <a:off x="1720852" y="-1720850"/>
            <a:ext cx="6858000" cy="10299704"/>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1046573" y="1576104"/>
            <a:ext cx="694944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a:t>Click to edit Master title style</a:t>
            </a:r>
            <a:endParaRPr lang="en-US" dirty="0"/>
          </a:p>
        </p:txBody>
      </p:sp>
      <p:sp>
        <p:nvSpPr>
          <p:cNvPr id="3" name="Content Placeholder 2"/>
          <p:cNvSpPr>
            <a:spLocks noGrp="1"/>
          </p:cNvSpPr>
          <p:nvPr>
            <p:ph idx="1"/>
          </p:nvPr>
        </p:nvSpPr>
        <p:spPr>
          <a:xfrm>
            <a:off x="6332737" y="2618912"/>
            <a:ext cx="507703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rot="19140000">
            <a:off x="1730605" y="2253385"/>
            <a:ext cx="7726347"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en-US"/>
              <a:t>Click to edit Master text styles</a:t>
            </a:r>
          </a:p>
        </p:txBody>
      </p:sp>
      <p:sp>
        <p:nvSpPr>
          <p:cNvPr id="5" name="Date Placeholder 4"/>
          <p:cNvSpPr>
            <a:spLocks noGrp="1"/>
          </p:cNvSpPr>
          <p:nvPr>
            <p:ph type="dt" sz="half" idx="10"/>
          </p:nvPr>
        </p:nvSpPr>
        <p:spPr/>
        <p:txBody>
          <a:bodyPr/>
          <a:lstStyle/>
          <a:p>
            <a:fld id="{4306426A-8D12-4EAB-BCE1-2229DE77C618}" type="datetime1">
              <a:rPr lang="ro-RO" smtClean="0"/>
              <a:t>15.09.2017</a:t>
            </a:fld>
            <a:endParaRPr lang="ro-RO"/>
          </a:p>
        </p:txBody>
      </p:sp>
      <p:sp>
        <p:nvSpPr>
          <p:cNvPr id="6" name="Footer Placeholder 5"/>
          <p:cNvSpPr>
            <a:spLocks noGrp="1"/>
          </p:cNvSpPr>
          <p:nvPr>
            <p:ph type="ftr" sz="quarter" idx="11"/>
          </p:nvPr>
        </p:nvSpPr>
        <p:spPr/>
        <p:txBody>
          <a:bodyPr/>
          <a:lstStyle>
            <a:lvl1pPr>
              <a:defRPr>
                <a:solidFill>
                  <a:schemeClr val="tx2"/>
                </a:solidFill>
              </a:defRPr>
            </a:lvl1pPr>
          </a:lstStyle>
          <a:p>
            <a:r>
              <a:rPr lang="ro-RO"/>
              <a:t>Bruxelles, 28.03.2017 – Romanian IMI PQ Coordinator</a:t>
            </a:r>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1B43F0EC-F9FB-42DF-8495-A9A6B2F90A94}" type="slidenum">
              <a:rPr lang="ro-RO" smtClean="0"/>
              <a:t>‹#›</a:t>
            </a:fld>
            <a:endParaRPr lang="ro-RO"/>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705101" y="0"/>
            <a:ext cx="9486900"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en-US"/>
              <a:t>Click icon to add picture</a:t>
            </a:r>
            <a:endParaRPr lang="en-US" dirty="0"/>
          </a:p>
        </p:txBody>
      </p:sp>
      <p:sp>
        <p:nvSpPr>
          <p:cNvPr id="9" name="Right Triangle 8"/>
          <p:cNvSpPr/>
          <p:nvPr/>
        </p:nvSpPr>
        <p:spPr>
          <a:xfrm>
            <a:off x="1" y="2647950"/>
            <a:ext cx="4762500"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1" y="5048250"/>
            <a:ext cx="4762500"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894929" y="1717501"/>
            <a:ext cx="7315200" cy="867444"/>
          </a:xfrm>
        </p:spPr>
        <p:txBody>
          <a:bodyPr anchor="b"/>
          <a:lstStyle>
            <a:lvl1pPr algn="l">
              <a:defRPr sz="2800" b="0">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rot="19140000">
            <a:off x="1524639" y="2180529"/>
            <a:ext cx="8128727"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83C0EB6-4FB6-48DF-97EE-EFA12F78FEC7}" type="datetime1">
              <a:rPr lang="ro-RO" smtClean="0"/>
              <a:t>15.09.2017</a:t>
            </a:fld>
            <a:endParaRPr lang="ro-RO"/>
          </a:p>
        </p:txBody>
      </p:sp>
      <p:sp>
        <p:nvSpPr>
          <p:cNvPr id="6" name="Footer Placeholder 5"/>
          <p:cNvSpPr>
            <a:spLocks noGrp="1"/>
          </p:cNvSpPr>
          <p:nvPr>
            <p:ph type="ftr" sz="quarter" idx="11"/>
          </p:nvPr>
        </p:nvSpPr>
        <p:spPr/>
        <p:txBody>
          <a:bodyPr/>
          <a:lstStyle/>
          <a:p>
            <a:r>
              <a:rPr lang="ro-RO"/>
              <a:t>Bruxelles, 28.03.2017 – Romanian IMI PQ Coordinator</a:t>
            </a:r>
          </a:p>
        </p:txBody>
      </p:sp>
      <p:sp>
        <p:nvSpPr>
          <p:cNvPr id="7" name="Slide Number Placeholder 6"/>
          <p:cNvSpPr>
            <a:spLocks noGrp="1"/>
          </p:cNvSpPr>
          <p:nvPr>
            <p:ph type="sldNum" sz="quarter" idx="12"/>
          </p:nvPr>
        </p:nvSpPr>
        <p:spPr/>
        <p:txBody>
          <a:bodyPr/>
          <a:lstStyle/>
          <a:p>
            <a:fld id="{1B43F0EC-F9FB-42DF-8495-A9A6B2F90A94}" type="slidenum">
              <a:rPr lang="ro-RO" smtClean="0"/>
              <a:t>‹#›</a:t>
            </a:fld>
            <a:endParaRPr lang="ro-RO"/>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3175" y="5050633"/>
            <a:ext cx="4765676"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3173" y="5051293"/>
            <a:ext cx="12195173"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97280" y="365760"/>
            <a:ext cx="10027920" cy="548640"/>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097280" y="1100629"/>
            <a:ext cx="10027920" cy="357984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19140000">
            <a:off x="268224" y="5870448"/>
            <a:ext cx="2901696" cy="201168"/>
          </a:xfrm>
          <a:prstGeom prst="rect">
            <a:avLst/>
          </a:prstGeom>
        </p:spPr>
        <p:txBody>
          <a:bodyPr vert="horz" lIns="91440" tIns="45720" rIns="91440" bIns="45720" rtlCol="0" anchor="ctr"/>
          <a:lstStyle>
            <a:lvl1pPr algn="l">
              <a:defRPr sz="1200">
                <a:solidFill>
                  <a:srgbClr val="FFFFFF"/>
                </a:solidFill>
              </a:defRPr>
            </a:lvl1pPr>
          </a:lstStyle>
          <a:p>
            <a:fld id="{7FABB213-9869-4041-A62F-65BBF4D5EC5F}" type="datetime1">
              <a:rPr lang="ro-RO" smtClean="0"/>
              <a:t>15.09.2017</a:t>
            </a:fld>
            <a:endParaRPr lang="ro-RO"/>
          </a:p>
        </p:txBody>
      </p:sp>
      <p:sp>
        <p:nvSpPr>
          <p:cNvPr id="5" name="Footer Placeholder 4"/>
          <p:cNvSpPr>
            <a:spLocks noGrp="1"/>
          </p:cNvSpPr>
          <p:nvPr>
            <p:ph type="ftr" sz="quarter" idx="3"/>
          </p:nvPr>
        </p:nvSpPr>
        <p:spPr>
          <a:xfrm>
            <a:off x="4690019" y="6285122"/>
            <a:ext cx="6299200" cy="274320"/>
          </a:xfrm>
          <a:prstGeom prst="rect">
            <a:avLst/>
          </a:prstGeom>
        </p:spPr>
        <p:txBody>
          <a:bodyPr vert="horz" lIns="91440" tIns="45720" rIns="91440" bIns="45720" rtlCol="0" anchor="ctr"/>
          <a:lstStyle>
            <a:lvl1pPr algn="r">
              <a:defRPr sz="1000" cap="all" spc="200" baseline="0">
                <a:solidFill>
                  <a:srgbClr val="FFFFFF"/>
                </a:solidFill>
              </a:defRPr>
            </a:lvl1pPr>
          </a:lstStyle>
          <a:p>
            <a:r>
              <a:rPr lang="ro-RO"/>
              <a:t>Bruxelles, 28.03.2017 – Romanian IMI PQ Coordinator</a:t>
            </a:r>
          </a:p>
        </p:txBody>
      </p:sp>
      <p:sp>
        <p:nvSpPr>
          <p:cNvPr id="6" name="Slide Number Placeholder 5"/>
          <p:cNvSpPr>
            <a:spLocks noGrp="1"/>
          </p:cNvSpPr>
          <p:nvPr>
            <p:ph type="sldNum" sz="quarter" idx="4"/>
          </p:nvPr>
        </p:nvSpPr>
        <p:spPr>
          <a:xfrm>
            <a:off x="11201384" y="6170822"/>
            <a:ext cx="67056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1B43F0EC-F9FB-42DF-8495-A9A6B2F90A94}" type="slidenum">
              <a:rPr lang="ro-RO" smtClean="0"/>
              <a:t>‹#›</a:t>
            </a:fld>
            <a:endParaRPr lang="ro-RO"/>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hf hdr="0" ftr="0" dt="0"/>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hyperlink" Target="http://ec.europa.eu/growth/tools-databases/regprof/"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jp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jp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6.jp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jp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jp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jp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hyperlink" Target="https://webgate.ec.europa.eu/cas" TargetMode="External"/><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8" Type="http://schemas.openxmlformats.org/officeDocument/2006/relationships/image" Target="../media/image25.emf"/><Relationship Id="rId3" Type="http://schemas.openxmlformats.org/officeDocument/2006/relationships/image" Target="../media/image22.png"/><Relationship Id="rId7" Type="http://schemas.openxmlformats.org/officeDocument/2006/relationships/image" Target="../media/image24.emf"/><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3.png"/></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4.png"/><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32.png"/><Relationship Id="rId4" Type="http://schemas.openxmlformats.org/officeDocument/2006/relationships/image" Target="../media/image31.png"/></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35.emf"/><Relationship Id="rId4" Type="http://schemas.openxmlformats.org/officeDocument/2006/relationships/image" Target="../media/image34.emf"/></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6.emf"/><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37.png"/></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39.png"/></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40.png"/></Relationships>
</file>

<file path=ppt/slides/_rels/slide4.xml.rels><?xml version="1.0" encoding="UTF-8" standalone="yes"?>
<Relationships xmlns="http://schemas.openxmlformats.org/package/2006/relationships"><Relationship Id="rId3" Type="http://schemas.openxmlformats.org/officeDocument/2006/relationships/hyperlink" Target="http://ec.europa.eu/growth/tools-databases/regprof/index.cfm?action=map&amp;b_services=true"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hyperlink" Target="http://ec.europa.eu/DocsRoom/documents/24123"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41.png"/></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43.png"/><Relationship Id="rId4" Type="http://schemas.openxmlformats.org/officeDocument/2006/relationships/image" Target="../media/image42.png"/></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45.png"/><Relationship Id="rId4" Type="http://schemas.openxmlformats.org/officeDocument/2006/relationships/image" Target="../media/image44.png"/></Relationships>
</file>

<file path=ppt/slides/_rels/slide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6.png"/><Relationship Id="rId1" Type="http://schemas.openxmlformats.org/officeDocument/2006/relationships/slideLayout" Target="../slideLayouts/slideLayout7.xml"/><Relationship Id="rId5" Type="http://schemas.openxmlformats.org/officeDocument/2006/relationships/image" Target="../media/image47.png"/><Relationship Id="rId4" Type="http://schemas.openxmlformats.org/officeDocument/2006/relationships/image" Target="../media/image4.png"/></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48.png"/></Relationships>
</file>

<file path=ppt/slides/_rels/slide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50.png"/><Relationship Id="rId4" Type="http://schemas.openxmlformats.org/officeDocument/2006/relationships/image" Target="../media/image49.png"/></Relationships>
</file>

<file path=ppt/slides/_rels/slide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51.png"/></Relationships>
</file>

<file path=ppt/slides/_rels/slide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2.png"/><Relationship Id="rId1" Type="http://schemas.openxmlformats.org/officeDocument/2006/relationships/slideLayout" Target="../slideLayouts/slideLayout7.xml"/><Relationship Id="rId5" Type="http://schemas.openxmlformats.org/officeDocument/2006/relationships/image" Target="../media/image53.png"/><Relationship Id="rId4" Type="http://schemas.openxmlformats.org/officeDocument/2006/relationships/image" Target="../media/image4.png"/></Relationships>
</file>

<file path=ppt/slides/_rels/slide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hyperlink" Target="http://eur-lex.europa.eu/legal-content/EN/TXT/?qid=1505115263716&amp;uri=CELEX:52016PC0822"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55.png"/><Relationship Id="rId4" Type="http://schemas.openxmlformats.org/officeDocument/2006/relationships/image" Target="../media/image54.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57.png"/><Relationship Id="rId4" Type="http://schemas.openxmlformats.org/officeDocument/2006/relationships/image" Target="../media/image56.png"/></Relationships>
</file>

<file path=ppt/slides/_rels/slide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8.png"/><Relationship Id="rId1" Type="http://schemas.openxmlformats.org/officeDocument/2006/relationships/slideLayout" Target="../slideLayouts/slideLayout7.xml"/><Relationship Id="rId5" Type="http://schemas.openxmlformats.org/officeDocument/2006/relationships/image" Target="../media/image59.png"/><Relationship Id="rId4" Type="http://schemas.openxmlformats.org/officeDocument/2006/relationships/image" Target="../media/image4.png"/></Relationships>
</file>

<file path=ppt/slides/_rels/slide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61.png"/><Relationship Id="rId4" Type="http://schemas.openxmlformats.org/officeDocument/2006/relationships/image" Target="../media/image60.png"/></Relationships>
</file>

<file path=ppt/slides/_rels/slide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62.png"/></Relationships>
</file>

<file path=ppt/slides/_rels/slide5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63.png"/></Relationships>
</file>

<file path=ppt/slides/_rels/slide5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67.png"/><Relationship Id="rId4" Type="http://schemas.openxmlformats.org/officeDocument/2006/relationships/image" Target="../media/image66.png"/></Relationships>
</file>

<file path=ppt/slides/_rels/slide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68.png"/></Relationships>
</file>

<file path=ppt/slides/_rels/slide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69.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70.png"/></Relationships>
</file>

<file path=ppt/slides/_rels/slide6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72.png"/><Relationship Id="rId4" Type="http://schemas.openxmlformats.org/officeDocument/2006/relationships/image" Target="../media/image71.png"/></Relationships>
</file>

<file path=ppt/slides/_rels/slide6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74.png"/><Relationship Id="rId4" Type="http://schemas.openxmlformats.org/officeDocument/2006/relationships/image" Target="../media/image73.png"/></Relationships>
</file>

<file path=ppt/slides/_rels/slide6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75.png"/></Relationships>
</file>

<file path=ppt/slides/_rels/slide6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77.png"/><Relationship Id="rId4" Type="http://schemas.openxmlformats.org/officeDocument/2006/relationships/image" Target="../media/image76.png"/></Relationships>
</file>

<file path=ppt/slides/_rels/slide6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78.png"/><Relationship Id="rId5" Type="http://schemas.openxmlformats.org/officeDocument/2006/relationships/hyperlink" Target="https://cnred.edu.ro/imipqnet/doku.php?id=ro:materiale:prezentari" TargetMode="External"/><Relationship Id="rId4" Type="http://schemas.openxmlformats.org/officeDocument/2006/relationships/image" Target="../media/image4.png"/></Relationships>
</file>

<file path=ppt/slides/_rels/slide6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hyperlink" Target="https://cnred.edu.ro/imipqnet/doku.php?do=export_s5&amp;id=profesii_reglementate_in_romania_inregistrate_in_regprof" TargetMode="External"/></Relationships>
</file>

<file path=ppt/slides/_rels/slide67.xml.rels><?xml version="1.0" encoding="UTF-8" standalone="yes"?>
<Relationships xmlns="http://schemas.openxmlformats.org/package/2006/relationships"><Relationship Id="rId3" Type="http://schemas.openxmlformats.org/officeDocument/2006/relationships/hyperlink" Target="mailto:oana.salomia@edu.gov.ro"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hyperlink" Target="mailto:alexandru.chiuta@edu.gov.ro" TargetMode="External"/><Relationship Id="rId5" Type="http://schemas.openxmlformats.org/officeDocument/2006/relationships/hyperlink" Target="mailto:stefan.serban@edu.gov.ro" TargetMode="External"/><Relationship Id="rId4" Type="http://schemas.openxmlformats.org/officeDocument/2006/relationships/hyperlink" Target="mailto:cristina.caranica@edu.gov.ro"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eur-lex.europa.eu/legal-content/EN/TXT/?uri=COM:2016:822:FIN"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hyperlink" Target="http://ec.europa.eu/growth/tools-databases/regprof/"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49911" y="1209821"/>
            <a:ext cx="10493405" cy="3397737"/>
          </a:xfrm>
        </p:spPr>
        <p:txBody>
          <a:bodyPr>
            <a:normAutofit/>
          </a:bodyPr>
          <a:lstStyle/>
          <a:p>
            <a:pPr algn="ctr"/>
            <a:r>
              <a:rPr lang="en-US" sz="4000" dirty="0">
                <a:solidFill>
                  <a:schemeClr val="tx2">
                    <a:lumMod val="40000"/>
                    <a:lumOff val="60000"/>
                  </a:schemeClr>
                </a:solidFill>
                <a:latin typeface="Palatino Linotype" panose="02040502050505030304" pitchFamily="18" charset="0"/>
              </a:rPr>
              <a:t>Regulated Professions Database (REGPROF) </a:t>
            </a:r>
            <a:r>
              <a:rPr lang="ro-RO" sz="4000" dirty="0">
                <a:solidFill>
                  <a:schemeClr val="tx2">
                    <a:lumMod val="40000"/>
                    <a:lumOff val="60000"/>
                  </a:schemeClr>
                </a:solidFill>
                <a:latin typeface="Palatino Linotype" panose="02040502050505030304" pitchFamily="18" charset="0"/>
              </a:rPr>
              <a:t>Rom</a:t>
            </a:r>
            <a:r>
              <a:rPr lang="en-US" sz="4000" dirty="0">
                <a:solidFill>
                  <a:schemeClr val="tx2">
                    <a:lumMod val="40000"/>
                    <a:lumOff val="60000"/>
                  </a:schemeClr>
                </a:solidFill>
                <a:latin typeface="Palatino Linotype" panose="02040502050505030304" pitchFamily="18" charset="0"/>
              </a:rPr>
              <a:t>a</a:t>
            </a:r>
            <a:r>
              <a:rPr lang="ro-RO" sz="4000" dirty="0">
                <a:solidFill>
                  <a:schemeClr val="tx2">
                    <a:lumMod val="40000"/>
                    <a:lumOff val="60000"/>
                  </a:schemeClr>
                </a:solidFill>
                <a:latin typeface="Palatino Linotype" panose="02040502050505030304" pitchFamily="18" charset="0"/>
              </a:rPr>
              <a:t>nia</a:t>
            </a:r>
            <a:r>
              <a:rPr lang="en-GB" sz="4000" dirty="0">
                <a:latin typeface="Palatino Linotype" panose="02040502050505030304" pitchFamily="18" charset="0"/>
              </a:rPr>
              <a:t/>
            </a:r>
            <a:br>
              <a:rPr lang="en-GB" sz="4000" dirty="0">
                <a:latin typeface="Palatino Linotype" panose="02040502050505030304" pitchFamily="18" charset="0"/>
              </a:rPr>
            </a:br>
            <a:r>
              <a:rPr lang="en-GB" sz="4000" dirty="0">
                <a:latin typeface="Palatino Linotype" panose="02040502050505030304" pitchFamily="18" charset="0"/>
              </a:rPr>
              <a:t>training and </a:t>
            </a:r>
            <a:br>
              <a:rPr lang="en-GB" sz="4000" dirty="0">
                <a:latin typeface="Palatino Linotype" panose="02040502050505030304" pitchFamily="18" charset="0"/>
              </a:rPr>
            </a:br>
            <a:r>
              <a:rPr lang="en-GB" sz="4000" dirty="0">
                <a:latin typeface="Palatino Linotype" panose="02040502050505030304" pitchFamily="18" charset="0"/>
              </a:rPr>
              <a:t>awareness raising activities </a:t>
            </a:r>
            <a:br>
              <a:rPr lang="en-GB" sz="4000" dirty="0">
                <a:latin typeface="Palatino Linotype" panose="02040502050505030304" pitchFamily="18" charset="0"/>
              </a:rPr>
            </a:br>
            <a:endParaRPr lang="ro-RO" sz="4000" dirty="0">
              <a:latin typeface="Palatino Linotype" panose="02040502050505030304" pitchFamily="18" charset="0"/>
            </a:endParaRPr>
          </a:p>
        </p:txBody>
      </p:sp>
      <p:sp>
        <p:nvSpPr>
          <p:cNvPr id="3" name="Subtitle 2"/>
          <p:cNvSpPr>
            <a:spLocks noGrp="1"/>
          </p:cNvSpPr>
          <p:nvPr>
            <p:ph type="subTitle" idx="1"/>
          </p:nvPr>
        </p:nvSpPr>
        <p:spPr>
          <a:xfrm>
            <a:off x="5791200" y="4607559"/>
            <a:ext cx="6400800" cy="1947333"/>
          </a:xfrm>
        </p:spPr>
        <p:txBody>
          <a:bodyPr/>
          <a:lstStyle/>
          <a:p>
            <a:endParaRPr lang="ro-RO" dirty="0"/>
          </a:p>
          <a:p>
            <a:pPr algn="r"/>
            <a:r>
              <a:rPr lang="en-US" sz="2800" b="1" dirty="0">
                <a:solidFill>
                  <a:srgbClr val="FFFF00"/>
                </a:solidFill>
                <a:latin typeface="Palatino Linotype" panose="02040502050505030304" pitchFamily="18" charset="0"/>
              </a:rPr>
              <a:t>20</a:t>
            </a:r>
            <a:r>
              <a:rPr lang="en-US" sz="2800" b="1" baseline="30000" dirty="0">
                <a:solidFill>
                  <a:srgbClr val="FFFF00"/>
                </a:solidFill>
                <a:latin typeface="Palatino Linotype" panose="02040502050505030304" pitchFamily="18" charset="0"/>
              </a:rPr>
              <a:t>th</a:t>
            </a:r>
            <a:r>
              <a:rPr lang="en-US" sz="2800" b="1" dirty="0">
                <a:solidFill>
                  <a:srgbClr val="FFFF00"/>
                </a:solidFill>
                <a:latin typeface="Palatino Linotype" panose="02040502050505030304" pitchFamily="18" charset="0"/>
              </a:rPr>
              <a:t> of September</a:t>
            </a:r>
            <a:r>
              <a:rPr lang="ro-RO" sz="2800" b="1" dirty="0">
                <a:solidFill>
                  <a:srgbClr val="FFFF00"/>
                </a:solidFill>
                <a:latin typeface="Palatino Linotype" panose="02040502050505030304" pitchFamily="18" charset="0"/>
              </a:rPr>
              <a:t> 201</a:t>
            </a:r>
            <a:r>
              <a:rPr lang="en-US" sz="2800" b="1" dirty="0">
                <a:solidFill>
                  <a:srgbClr val="FFFF00"/>
                </a:solidFill>
                <a:latin typeface="Palatino Linotype" panose="02040502050505030304" pitchFamily="18" charset="0"/>
              </a:rPr>
              <a:t>7</a:t>
            </a:r>
            <a:endParaRPr lang="ro-RO" sz="2800" b="1" dirty="0">
              <a:solidFill>
                <a:srgbClr val="FFFF00"/>
              </a:solidFill>
              <a:latin typeface="Palatino Linotype" panose="02040502050505030304" pitchFamily="18" charset="0"/>
            </a:endParaRPr>
          </a:p>
          <a:p>
            <a:pPr algn="r"/>
            <a:r>
              <a:rPr lang="en-US" sz="2800" b="1" dirty="0">
                <a:solidFill>
                  <a:srgbClr val="FFFF00"/>
                </a:solidFill>
                <a:latin typeface="Palatino Linotype" panose="02040502050505030304" pitchFamily="18" charset="0"/>
              </a:rPr>
              <a:t>Bucharest, Romania</a:t>
            </a:r>
            <a:endParaRPr lang="ro-RO" sz="2800" b="1" dirty="0">
              <a:solidFill>
                <a:srgbClr val="FFFF00"/>
              </a:solidFill>
              <a:latin typeface="Palatino Linotype" panose="02040502050505030304" pitchFamily="18" charset="0"/>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12" y="-27384"/>
            <a:ext cx="5049561" cy="1030110"/>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spTree>
    <p:extLst>
      <p:ext uri="{BB962C8B-B14F-4D97-AF65-F5344CB8AC3E}">
        <p14:creationId xmlns:p14="http://schemas.microsoft.com/office/powerpoint/2010/main" val="249074279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D339009-D84A-4139-9FFE-3952D71F434A}"/>
              </a:ext>
            </a:extLst>
          </p:cNvPr>
          <p:cNvSpPr>
            <a:spLocks noGrp="1"/>
          </p:cNvSpPr>
          <p:nvPr>
            <p:ph type="sldNum" sz="quarter" idx="12"/>
          </p:nvPr>
        </p:nvSpPr>
        <p:spPr/>
        <p:txBody>
          <a:bodyPr/>
          <a:lstStyle/>
          <a:p>
            <a:fld id="{1B43F0EC-F9FB-42DF-8495-A9A6B2F90A94}" type="slidenum">
              <a:rPr lang="ro-RO" smtClean="0"/>
              <a:t>10</a:t>
            </a:fld>
            <a:endParaRPr lang="ro-RO"/>
          </a:p>
        </p:txBody>
      </p:sp>
      <p:pic>
        <p:nvPicPr>
          <p:cNvPr id="3" name="Picture 2">
            <a:extLst>
              <a:ext uri="{FF2B5EF4-FFF2-40B4-BE49-F238E27FC236}">
                <a16:creationId xmlns:a16="http://schemas.microsoft.com/office/drawing/2014/main" id="{DDD5C8E8-DE46-4804-8CA3-F61BF85B28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12" y="-27384"/>
            <a:ext cx="5049561" cy="1030110"/>
          </a:xfrm>
          <a:prstGeom prst="rect">
            <a:avLst/>
          </a:prstGeom>
        </p:spPr>
      </p:pic>
      <p:pic>
        <p:nvPicPr>
          <p:cNvPr id="4" name="Picture 3">
            <a:extLst>
              <a:ext uri="{FF2B5EF4-FFF2-40B4-BE49-F238E27FC236}">
                <a16:creationId xmlns:a16="http://schemas.microsoft.com/office/drawing/2014/main" id="{438C9361-B132-4113-A31F-485F73EB7BD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sp>
        <p:nvSpPr>
          <p:cNvPr id="5" name="TextBox 4">
            <a:extLst>
              <a:ext uri="{FF2B5EF4-FFF2-40B4-BE49-F238E27FC236}">
                <a16:creationId xmlns:a16="http://schemas.microsoft.com/office/drawing/2014/main" id="{34D918BD-D38E-44E9-A394-945F5FC974CC}"/>
              </a:ext>
            </a:extLst>
          </p:cNvPr>
          <p:cNvSpPr txBox="1"/>
          <p:nvPr/>
        </p:nvSpPr>
        <p:spPr>
          <a:xfrm>
            <a:off x="1136343" y="886265"/>
            <a:ext cx="10065042" cy="5570756"/>
          </a:xfrm>
          <a:prstGeom prst="rect">
            <a:avLst/>
          </a:prstGeom>
          <a:noFill/>
        </p:spPr>
        <p:txBody>
          <a:bodyPr wrap="square" rtlCol="0">
            <a:spAutoFit/>
          </a:bodyPr>
          <a:lstStyle/>
          <a:p>
            <a:r>
              <a:rPr lang="en-US" sz="2000" b="1" dirty="0" err="1">
                <a:latin typeface="Palatino Linotype" panose="02040502050505030304" pitchFamily="18" charset="0"/>
              </a:rPr>
              <a:t>RegProf</a:t>
            </a:r>
            <a:r>
              <a:rPr lang="en-US" sz="2000" b="1" dirty="0">
                <a:latin typeface="Palatino Linotype" panose="02040502050505030304" pitchFamily="18" charset="0"/>
              </a:rPr>
              <a:t> database contains information on regulated professions, statistics on migrating professionals</a:t>
            </a:r>
            <a:r>
              <a:rPr lang="en-US" sz="2000" b="1" dirty="0" smtClean="0">
                <a:latin typeface="Palatino Linotype" panose="02040502050505030304" pitchFamily="18" charset="0"/>
              </a:rPr>
              <a:t>, contact </a:t>
            </a:r>
            <a:r>
              <a:rPr lang="en-US" sz="2000" b="1" dirty="0">
                <a:latin typeface="Palatino Linotype" panose="02040502050505030304" pitchFamily="18" charset="0"/>
              </a:rPr>
              <a:t>points and competent authorities, as provided by EU Member States, EEA countries and Switzerland. </a:t>
            </a:r>
            <a:br>
              <a:rPr lang="en-US" sz="2000" b="1" dirty="0">
                <a:latin typeface="Palatino Linotype" panose="02040502050505030304" pitchFamily="18" charset="0"/>
              </a:rPr>
            </a:br>
            <a:r>
              <a:rPr lang="en-US" sz="2000" b="1" dirty="0">
                <a:latin typeface="Palatino Linotype" panose="02040502050505030304" pitchFamily="18" charset="0"/>
              </a:rPr>
              <a:t>Each country is responsible for updating information, on its regulated professions, competent authorities and statistics. </a:t>
            </a:r>
            <a:br>
              <a:rPr lang="en-US" sz="2000" b="1" dirty="0">
                <a:latin typeface="Palatino Linotype" panose="02040502050505030304" pitchFamily="18" charset="0"/>
              </a:rPr>
            </a:br>
            <a:r>
              <a:rPr lang="en-US" sz="2000" b="1" dirty="0">
                <a:latin typeface="Palatino Linotype" panose="02040502050505030304" pitchFamily="18" charset="0"/>
              </a:rPr>
              <a:t>The Commission cannot be held responsible for the accuracy of the information. However, if errors are brought to its attention, the Commission undertakes to correct them, if deemed appropriate. </a:t>
            </a:r>
          </a:p>
          <a:p>
            <a:endParaRPr lang="en-US" sz="2000" b="1" dirty="0">
              <a:latin typeface="Palatino Linotype" panose="02040502050505030304" pitchFamily="18" charset="0"/>
            </a:endParaRPr>
          </a:p>
          <a:p>
            <a:r>
              <a:rPr lang="en-US" sz="2000" b="1" dirty="0" err="1">
                <a:latin typeface="Palatino Linotype" panose="02040502050505030304" pitchFamily="18" charset="0"/>
              </a:rPr>
              <a:t>RegProf</a:t>
            </a:r>
            <a:r>
              <a:rPr lang="en-US" sz="2000" b="1" dirty="0">
                <a:latin typeface="Palatino Linotype" panose="02040502050505030304" pitchFamily="18" charset="0"/>
              </a:rPr>
              <a:t> can be consulted through the public interface  at </a:t>
            </a:r>
            <a:r>
              <a:rPr lang="en-US" sz="2000" b="1" dirty="0">
                <a:latin typeface="Palatino Linotype" panose="02040502050505030304" pitchFamily="18" charset="0"/>
                <a:hlinkClick r:id="rId4"/>
              </a:rPr>
              <a:t>http://ec.europa.eu/growth/tools-databases/regprof/</a:t>
            </a:r>
            <a:endParaRPr lang="en-US" sz="2000" b="1" dirty="0">
              <a:latin typeface="Palatino Linotype" panose="02040502050505030304" pitchFamily="18" charset="0"/>
            </a:endParaRPr>
          </a:p>
          <a:p>
            <a:endParaRPr lang="en-US" sz="2000" b="1" dirty="0">
              <a:latin typeface="Palatino Linotype" panose="02040502050505030304" pitchFamily="18" charset="0"/>
            </a:endParaRPr>
          </a:p>
          <a:p>
            <a:r>
              <a:rPr lang="en-US" sz="2000" b="1" dirty="0">
                <a:latin typeface="Palatino Linotype" panose="02040502050505030304" pitchFamily="18" charset="0"/>
              </a:rPr>
              <a:t>or </a:t>
            </a:r>
          </a:p>
          <a:p>
            <a:endParaRPr lang="en-US" sz="2000" b="1" dirty="0">
              <a:latin typeface="Palatino Linotype" panose="02040502050505030304" pitchFamily="18" charset="0"/>
            </a:endParaRPr>
          </a:p>
          <a:p>
            <a:r>
              <a:rPr lang="en-US" sz="2000" b="1" dirty="0">
                <a:latin typeface="Palatino Linotype" panose="02040502050505030304" pitchFamily="18" charset="0"/>
              </a:rPr>
              <a:t>by competent authorities via the </a:t>
            </a:r>
            <a:r>
              <a:rPr lang="en-US" sz="2000" b="1" dirty="0" err="1">
                <a:latin typeface="Palatino Linotype" panose="02040502050505030304" pitchFamily="18" charset="0"/>
              </a:rPr>
              <a:t>RegProf</a:t>
            </a:r>
            <a:r>
              <a:rPr lang="en-US" sz="2000" b="1" dirty="0">
                <a:latin typeface="Palatino Linotype" panose="02040502050505030304" pitchFamily="18" charset="0"/>
              </a:rPr>
              <a:t> provider interface with user and password obtain through the request of access approved by European Commission</a:t>
            </a:r>
          </a:p>
          <a:p>
            <a:endParaRPr lang="en-US" b="1" dirty="0">
              <a:latin typeface="Palatino Linotype" panose="02040502050505030304" pitchFamily="18" charset="0"/>
            </a:endParaRPr>
          </a:p>
          <a:p>
            <a:endParaRPr lang="ro-RO" b="1" dirty="0">
              <a:latin typeface="Palatino Linotype" panose="02040502050505030304" pitchFamily="18" charset="0"/>
            </a:endParaRPr>
          </a:p>
        </p:txBody>
      </p:sp>
    </p:spTree>
    <p:extLst>
      <p:ext uri="{BB962C8B-B14F-4D97-AF65-F5344CB8AC3E}">
        <p14:creationId xmlns:p14="http://schemas.microsoft.com/office/powerpoint/2010/main" val="34543382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6128" y="1002727"/>
            <a:ext cx="10566127" cy="5566750"/>
          </a:xfrm>
          <a:prstGeom prst="rect">
            <a:avLst/>
          </a:prstGeom>
        </p:spPr>
      </p:pic>
      <p:pic>
        <p:nvPicPr>
          <p:cNvPr id="4" name="Picture 3">
            <a:extLst>
              <a:ext uri="{FF2B5EF4-FFF2-40B4-BE49-F238E27FC236}">
                <a16:creationId xmlns:a16="http://schemas.microsoft.com/office/drawing/2014/main" id="{9F95A515-9AE5-467E-B14F-F3E039D82F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12" y="-27384"/>
            <a:ext cx="5049561" cy="1030110"/>
          </a:xfrm>
          <a:prstGeom prst="rect">
            <a:avLst/>
          </a:prstGeom>
        </p:spPr>
      </p:pic>
      <p:pic>
        <p:nvPicPr>
          <p:cNvPr id="5" name="Picture 4">
            <a:extLst>
              <a:ext uri="{FF2B5EF4-FFF2-40B4-BE49-F238E27FC236}">
                <a16:creationId xmlns:a16="http://schemas.microsoft.com/office/drawing/2014/main" id="{8BF85B5A-4208-429A-B352-1F8A6C5769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sp>
        <p:nvSpPr>
          <p:cNvPr id="6" name="Slide Number Placeholder 1">
            <a:extLst>
              <a:ext uri="{FF2B5EF4-FFF2-40B4-BE49-F238E27FC236}">
                <a16:creationId xmlns:a16="http://schemas.microsoft.com/office/drawing/2014/main" id="{BD339009-D84A-4139-9FFE-3952D71F434A}"/>
              </a:ext>
            </a:extLst>
          </p:cNvPr>
          <p:cNvSpPr>
            <a:spLocks noGrp="1"/>
          </p:cNvSpPr>
          <p:nvPr>
            <p:ph type="sldNum" sz="quarter" idx="12"/>
          </p:nvPr>
        </p:nvSpPr>
        <p:spPr>
          <a:xfrm>
            <a:off x="11201384" y="6170822"/>
            <a:ext cx="670560" cy="502920"/>
          </a:xfrm>
        </p:spPr>
        <p:txBody>
          <a:bodyPr/>
          <a:lstStyle/>
          <a:p>
            <a:r>
              <a:rPr lang="en-US" dirty="0" smtClean="0"/>
              <a:t>11</a:t>
            </a:r>
            <a:endParaRPr lang="ro-RO" dirty="0"/>
          </a:p>
        </p:txBody>
      </p:sp>
    </p:spTree>
    <p:extLst>
      <p:ext uri="{BB962C8B-B14F-4D97-AF65-F5344CB8AC3E}">
        <p14:creationId xmlns:p14="http://schemas.microsoft.com/office/powerpoint/2010/main" val="140050698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6645" y="1046781"/>
            <a:ext cx="9609226" cy="5531572"/>
          </a:xfrm>
          <a:prstGeom prst="rect">
            <a:avLst/>
          </a:prstGeom>
        </p:spPr>
      </p:pic>
      <p:pic>
        <p:nvPicPr>
          <p:cNvPr id="3" name="Picture 2">
            <a:extLst>
              <a:ext uri="{FF2B5EF4-FFF2-40B4-BE49-F238E27FC236}">
                <a16:creationId xmlns:a16="http://schemas.microsoft.com/office/drawing/2014/main" id="{3FF01285-D0BC-4F58-BF79-1657682346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12" y="-27384"/>
            <a:ext cx="5049561" cy="1030110"/>
          </a:xfrm>
          <a:prstGeom prst="rect">
            <a:avLst/>
          </a:prstGeom>
        </p:spPr>
      </p:pic>
      <p:pic>
        <p:nvPicPr>
          <p:cNvPr id="4" name="Picture 3">
            <a:extLst>
              <a:ext uri="{FF2B5EF4-FFF2-40B4-BE49-F238E27FC236}">
                <a16:creationId xmlns:a16="http://schemas.microsoft.com/office/drawing/2014/main" id="{C2DF0D5F-5BB0-48ED-80F2-D27D64F4A13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sp>
        <p:nvSpPr>
          <p:cNvPr id="5" name="Slide Number Placeholder 1">
            <a:extLst>
              <a:ext uri="{FF2B5EF4-FFF2-40B4-BE49-F238E27FC236}">
                <a16:creationId xmlns:a16="http://schemas.microsoft.com/office/drawing/2014/main" id="{BD339009-D84A-4139-9FFE-3952D71F434A}"/>
              </a:ext>
            </a:extLst>
          </p:cNvPr>
          <p:cNvSpPr>
            <a:spLocks noGrp="1"/>
          </p:cNvSpPr>
          <p:nvPr>
            <p:ph type="sldNum" sz="quarter" idx="12"/>
          </p:nvPr>
        </p:nvSpPr>
        <p:spPr>
          <a:xfrm>
            <a:off x="11201384" y="6170822"/>
            <a:ext cx="670560" cy="502920"/>
          </a:xfrm>
        </p:spPr>
        <p:txBody>
          <a:bodyPr/>
          <a:lstStyle/>
          <a:p>
            <a:r>
              <a:rPr lang="en-US" dirty="0" smtClean="0"/>
              <a:t>12</a:t>
            </a:r>
            <a:endParaRPr lang="ro-RO" dirty="0"/>
          </a:p>
        </p:txBody>
      </p:sp>
    </p:spTree>
    <p:extLst>
      <p:ext uri="{BB962C8B-B14F-4D97-AF65-F5344CB8AC3E}">
        <p14:creationId xmlns:p14="http://schemas.microsoft.com/office/powerpoint/2010/main" val="187826281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8788" y="1002726"/>
            <a:ext cx="9663816" cy="5477974"/>
          </a:xfrm>
          <a:prstGeom prst="rect">
            <a:avLst/>
          </a:prstGeom>
        </p:spPr>
      </p:pic>
      <p:pic>
        <p:nvPicPr>
          <p:cNvPr id="4" name="Picture 3">
            <a:extLst>
              <a:ext uri="{FF2B5EF4-FFF2-40B4-BE49-F238E27FC236}">
                <a16:creationId xmlns:a16="http://schemas.microsoft.com/office/drawing/2014/main" id="{33C1EDD0-60A6-4ACC-B428-281457CB87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12" y="-27384"/>
            <a:ext cx="5049561" cy="1030110"/>
          </a:xfrm>
          <a:prstGeom prst="rect">
            <a:avLst/>
          </a:prstGeom>
        </p:spPr>
      </p:pic>
      <p:pic>
        <p:nvPicPr>
          <p:cNvPr id="5" name="Picture 4">
            <a:extLst>
              <a:ext uri="{FF2B5EF4-FFF2-40B4-BE49-F238E27FC236}">
                <a16:creationId xmlns:a16="http://schemas.microsoft.com/office/drawing/2014/main" id="{9FCBC7E1-4615-45A6-A114-5C36B0BD09B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sp>
        <p:nvSpPr>
          <p:cNvPr id="6" name="Slide Number Placeholder 1">
            <a:extLst>
              <a:ext uri="{FF2B5EF4-FFF2-40B4-BE49-F238E27FC236}">
                <a16:creationId xmlns:a16="http://schemas.microsoft.com/office/drawing/2014/main" id="{BD339009-D84A-4139-9FFE-3952D71F434A}"/>
              </a:ext>
            </a:extLst>
          </p:cNvPr>
          <p:cNvSpPr>
            <a:spLocks noGrp="1"/>
          </p:cNvSpPr>
          <p:nvPr>
            <p:ph type="sldNum" sz="quarter" idx="12"/>
          </p:nvPr>
        </p:nvSpPr>
        <p:spPr>
          <a:xfrm>
            <a:off x="11201384" y="6170822"/>
            <a:ext cx="670560" cy="502920"/>
          </a:xfrm>
        </p:spPr>
        <p:txBody>
          <a:bodyPr/>
          <a:lstStyle/>
          <a:p>
            <a:r>
              <a:rPr lang="en-US" dirty="0" smtClean="0"/>
              <a:t>13</a:t>
            </a:r>
            <a:endParaRPr lang="ro-RO" dirty="0"/>
          </a:p>
        </p:txBody>
      </p:sp>
    </p:spTree>
    <p:extLst>
      <p:ext uri="{BB962C8B-B14F-4D97-AF65-F5344CB8AC3E}">
        <p14:creationId xmlns:p14="http://schemas.microsoft.com/office/powerpoint/2010/main" val="30047249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5926" y="1002725"/>
            <a:ext cx="10454967" cy="5686911"/>
          </a:xfrm>
          <a:prstGeom prst="rect">
            <a:avLst/>
          </a:prstGeom>
        </p:spPr>
      </p:pic>
      <p:pic>
        <p:nvPicPr>
          <p:cNvPr id="3" name="Picture 2">
            <a:extLst>
              <a:ext uri="{FF2B5EF4-FFF2-40B4-BE49-F238E27FC236}">
                <a16:creationId xmlns:a16="http://schemas.microsoft.com/office/drawing/2014/main" id="{DDBB660F-2603-4D5C-A0BB-FE268C6297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12" y="-27384"/>
            <a:ext cx="5049561" cy="1030110"/>
          </a:xfrm>
          <a:prstGeom prst="rect">
            <a:avLst/>
          </a:prstGeom>
        </p:spPr>
      </p:pic>
      <p:pic>
        <p:nvPicPr>
          <p:cNvPr id="4" name="Picture 3">
            <a:extLst>
              <a:ext uri="{FF2B5EF4-FFF2-40B4-BE49-F238E27FC236}">
                <a16:creationId xmlns:a16="http://schemas.microsoft.com/office/drawing/2014/main" id="{3DE30C00-E536-47EA-BD9F-2341C153CFA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sp>
        <p:nvSpPr>
          <p:cNvPr id="5" name="Slide Number Placeholder 1">
            <a:extLst>
              <a:ext uri="{FF2B5EF4-FFF2-40B4-BE49-F238E27FC236}">
                <a16:creationId xmlns:a16="http://schemas.microsoft.com/office/drawing/2014/main" id="{BD339009-D84A-4139-9FFE-3952D71F434A}"/>
              </a:ext>
            </a:extLst>
          </p:cNvPr>
          <p:cNvSpPr>
            <a:spLocks noGrp="1"/>
          </p:cNvSpPr>
          <p:nvPr>
            <p:ph type="sldNum" sz="quarter" idx="12"/>
          </p:nvPr>
        </p:nvSpPr>
        <p:spPr>
          <a:xfrm>
            <a:off x="11201384" y="6170822"/>
            <a:ext cx="670560" cy="502920"/>
          </a:xfrm>
        </p:spPr>
        <p:txBody>
          <a:bodyPr/>
          <a:lstStyle/>
          <a:p>
            <a:r>
              <a:rPr lang="en-US" dirty="0" smtClean="0"/>
              <a:t>14</a:t>
            </a:r>
            <a:endParaRPr lang="ro-RO" dirty="0"/>
          </a:p>
        </p:txBody>
      </p:sp>
    </p:spTree>
    <p:extLst>
      <p:ext uri="{BB962C8B-B14F-4D97-AF65-F5344CB8AC3E}">
        <p14:creationId xmlns:p14="http://schemas.microsoft.com/office/powerpoint/2010/main" val="102349432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0664" y="1109657"/>
            <a:ext cx="10486417" cy="4398943"/>
          </a:xfrm>
          <a:prstGeom prst="rect">
            <a:avLst/>
          </a:prstGeom>
        </p:spPr>
      </p:pic>
      <p:pic>
        <p:nvPicPr>
          <p:cNvPr id="3" name="Picture 2">
            <a:extLst>
              <a:ext uri="{FF2B5EF4-FFF2-40B4-BE49-F238E27FC236}">
                <a16:creationId xmlns:a16="http://schemas.microsoft.com/office/drawing/2014/main" id="{94569426-431A-4600-A708-FA5FB5FF41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12" y="-27384"/>
            <a:ext cx="5049561" cy="1030110"/>
          </a:xfrm>
          <a:prstGeom prst="rect">
            <a:avLst/>
          </a:prstGeom>
        </p:spPr>
      </p:pic>
      <p:pic>
        <p:nvPicPr>
          <p:cNvPr id="4" name="Picture 3">
            <a:extLst>
              <a:ext uri="{FF2B5EF4-FFF2-40B4-BE49-F238E27FC236}">
                <a16:creationId xmlns:a16="http://schemas.microsoft.com/office/drawing/2014/main" id="{89171A87-BEF7-4023-AB9B-331444EC22B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sp>
        <p:nvSpPr>
          <p:cNvPr id="5" name="Slide Number Placeholder 1">
            <a:extLst>
              <a:ext uri="{FF2B5EF4-FFF2-40B4-BE49-F238E27FC236}">
                <a16:creationId xmlns:a16="http://schemas.microsoft.com/office/drawing/2014/main" id="{BD339009-D84A-4139-9FFE-3952D71F434A}"/>
              </a:ext>
            </a:extLst>
          </p:cNvPr>
          <p:cNvSpPr>
            <a:spLocks noGrp="1"/>
          </p:cNvSpPr>
          <p:nvPr>
            <p:ph type="sldNum" sz="quarter" idx="12"/>
          </p:nvPr>
        </p:nvSpPr>
        <p:spPr>
          <a:xfrm>
            <a:off x="11201384" y="6170822"/>
            <a:ext cx="670560" cy="502920"/>
          </a:xfrm>
        </p:spPr>
        <p:txBody>
          <a:bodyPr/>
          <a:lstStyle/>
          <a:p>
            <a:r>
              <a:rPr lang="en-US" dirty="0" smtClean="0"/>
              <a:t>15</a:t>
            </a:r>
            <a:endParaRPr lang="ro-RO" dirty="0"/>
          </a:p>
        </p:txBody>
      </p:sp>
    </p:spTree>
    <p:extLst>
      <p:ext uri="{BB962C8B-B14F-4D97-AF65-F5344CB8AC3E}">
        <p14:creationId xmlns:p14="http://schemas.microsoft.com/office/powerpoint/2010/main" val="116448552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2458" y="1002725"/>
            <a:ext cx="10231704" cy="4875097"/>
          </a:xfrm>
          <a:prstGeom prst="rect">
            <a:avLst/>
          </a:prstGeom>
        </p:spPr>
      </p:pic>
      <p:pic>
        <p:nvPicPr>
          <p:cNvPr id="3" name="Picture 2">
            <a:extLst>
              <a:ext uri="{FF2B5EF4-FFF2-40B4-BE49-F238E27FC236}">
                <a16:creationId xmlns:a16="http://schemas.microsoft.com/office/drawing/2014/main" id="{3C173D4F-BF32-4C0F-AA53-231F6DA387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12" y="-27384"/>
            <a:ext cx="5049561" cy="1030110"/>
          </a:xfrm>
          <a:prstGeom prst="rect">
            <a:avLst/>
          </a:prstGeom>
        </p:spPr>
      </p:pic>
      <p:pic>
        <p:nvPicPr>
          <p:cNvPr id="4" name="Picture 3">
            <a:extLst>
              <a:ext uri="{FF2B5EF4-FFF2-40B4-BE49-F238E27FC236}">
                <a16:creationId xmlns:a16="http://schemas.microsoft.com/office/drawing/2014/main" id="{03491225-DE82-4BCF-BCBE-2CE3E76368C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sp>
        <p:nvSpPr>
          <p:cNvPr id="5" name="Slide Number Placeholder 1">
            <a:extLst>
              <a:ext uri="{FF2B5EF4-FFF2-40B4-BE49-F238E27FC236}">
                <a16:creationId xmlns:a16="http://schemas.microsoft.com/office/drawing/2014/main" id="{BD339009-D84A-4139-9FFE-3952D71F434A}"/>
              </a:ext>
            </a:extLst>
          </p:cNvPr>
          <p:cNvSpPr>
            <a:spLocks noGrp="1"/>
          </p:cNvSpPr>
          <p:nvPr>
            <p:ph type="sldNum" sz="quarter" idx="12"/>
          </p:nvPr>
        </p:nvSpPr>
        <p:spPr>
          <a:xfrm>
            <a:off x="11201384" y="6170822"/>
            <a:ext cx="670560" cy="502920"/>
          </a:xfrm>
        </p:spPr>
        <p:txBody>
          <a:bodyPr/>
          <a:lstStyle/>
          <a:p>
            <a:r>
              <a:rPr lang="en-US" dirty="0" smtClean="0"/>
              <a:t>16</a:t>
            </a:r>
            <a:endParaRPr lang="ro-RO" dirty="0"/>
          </a:p>
        </p:txBody>
      </p:sp>
    </p:spTree>
    <p:extLst>
      <p:ext uri="{BB962C8B-B14F-4D97-AF65-F5344CB8AC3E}">
        <p14:creationId xmlns:p14="http://schemas.microsoft.com/office/powerpoint/2010/main" val="345887344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0903" y="1002726"/>
            <a:ext cx="9583158" cy="5337689"/>
          </a:xfrm>
          <a:prstGeom prst="rect">
            <a:avLst/>
          </a:prstGeom>
        </p:spPr>
      </p:pic>
      <p:pic>
        <p:nvPicPr>
          <p:cNvPr id="3" name="Picture 2">
            <a:extLst>
              <a:ext uri="{FF2B5EF4-FFF2-40B4-BE49-F238E27FC236}">
                <a16:creationId xmlns:a16="http://schemas.microsoft.com/office/drawing/2014/main" id="{E14A8808-6453-494A-B772-CBE058707A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12" y="-27384"/>
            <a:ext cx="5049561" cy="1030110"/>
          </a:xfrm>
          <a:prstGeom prst="rect">
            <a:avLst/>
          </a:prstGeom>
        </p:spPr>
      </p:pic>
      <p:pic>
        <p:nvPicPr>
          <p:cNvPr id="4" name="Picture 3">
            <a:extLst>
              <a:ext uri="{FF2B5EF4-FFF2-40B4-BE49-F238E27FC236}">
                <a16:creationId xmlns:a16="http://schemas.microsoft.com/office/drawing/2014/main" id="{77074F44-31D8-4ED5-8F5C-45A0B925FFD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sp>
        <p:nvSpPr>
          <p:cNvPr id="6" name="Slide Number Placeholder 1">
            <a:extLst>
              <a:ext uri="{FF2B5EF4-FFF2-40B4-BE49-F238E27FC236}">
                <a16:creationId xmlns:a16="http://schemas.microsoft.com/office/drawing/2014/main" id="{BD339009-D84A-4139-9FFE-3952D71F434A}"/>
              </a:ext>
            </a:extLst>
          </p:cNvPr>
          <p:cNvSpPr>
            <a:spLocks noGrp="1"/>
          </p:cNvSpPr>
          <p:nvPr>
            <p:ph type="sldNum" sz="quarter" idx="12"/>
          </p:nvPr>
        </p:nvSpPr>
        <p:spPr>
          <a:xfrm>
            <a:off x="11201384" y="6170822"/>
            <a:ext cx="670560" cy="502920"/>
          </a:xfrm>
        </p:spPr>
        <p:txBody>
          <a:bodyPr/>
          <a:lstStyle/>
          <a:p>
            <a:r>
              <a:rPr lang="en-US" dirty="0" smtClean="0"/>
              <a:t>17</a:t>
            </a:r>
            <a:endParaRPr lang="ro-RO" dirty="0"/>
          </a:p>
        </p:txBody>
      </p:sp>
    </p:spTree>
    <p:extLst>
      <p:ext uri="{BB962C8B-B14F-4D97-AF65-F5344CB8AC3E}">
        <p14:creationId xmlns:p14="http://schemas.microsoft.com/office/powerpoint/2010/main" val="68495803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1074" y="1046781"/>
            <a:ext cx="10810310" cy="5298601"/>
          </a:xfrm>
          <a:prstGeom prst="rect">
            <a:avLst/>
          </a:prstGeom>
        </p:spPr>
      </p:pic>
      <p:pic>
        <p:nvPicPr>
          <p:cNvPr id="3" name="Picture 2">
            <a:extLst>
              <a:ext uri="{FF2B5EF4-FFF2-40B4-BE49-F238E27FC236}">
                <a16:creationId xmlns:a16="http://schemas.microsoft.com/office/drawing/2014/main" id="{B633B45F-6B52-467F-BC7A-1CB795839B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12" y="-27384"/>
            <a:ext cx="5049561" cy="1030110"/>
          </a:xfrm>
          <a:prstGeom prst="rect">
            <a:avLst/>
          </a:prstGeom>
        </p:spPr>
      </p:pic>
      <p:pic>
        <p:nvPicPr>
          <p:cNvPr id="4" name="Picture 3">
            <a:extLst>
              <a:ext uri="{FF2B5EF4-FFF2-40B4-BE49-F238E27FC236}">
                <a16:creationId xmlns:a16="http://schemas.microsoft.com/office/drawing/2014/main" id="{20CB0346-8D03-416F-8BC5-A6BFB87FB2F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sp>
        <p:nvSpPr>
          <p:cNvPr id="5" name="Slide Number Placeholder 1">
            <a:extLst>
              <a:ext uri="{FF2B5EF4-FFF2-40B4-BE49-F238E27FC236}">
                <a16:creationId xmlns:a16="http://schemas.microsoft.com/office/drawing/2014/main" id="{BD339009-D84A-4139-9FFE-3952D71F434A}"/>
              </a:ext>
            </a:extLst>
          </p:cNvPr>
          <p:cNvSpPr>
            <a:spLocks noGrp="1"/>
          </p:cNvSpPr>
          <p:nvPr>
            <p:ph type="sldNum" sz="quarter" idx="12"/>
          </p:nvPr>
        </p:nvSpPr>
        <p:spPr>
          <a:xfrm>
            <a:off x="11201384" y="6170822"/>
            <a:ext cx="670560" cy="502920"/>
          </a:xfrm>
        </p:spPr>
        <p:txBody>
          <a:bodyPr/>
          <a:lstStyle/>
          <a:p>
            <a:r>
              <a:rPr lang="en-US" dirty="0" smtClean="0"/>
              <a:t>18</a:t>
            </a:r>
            <a:endParaRPr lang="ro-RO" dirty="0"/>
          </a:p>
        </p:txBody>
      </p:sp>
    </p:spTree>
    <p:extLst>
      <p:ext uri="{BB962C8B-B14F-4D97-AF65-F5344CB8AC3E}">
        <p14:creationId xmlns:p14="http://schemas.microsoft.com/office/powerpoint/2010/main" val="68079480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2447" y="1394691"/>
            <a:ext cx="10877449" cy="4618182"/>
          </a:xfrm>
          <a:prstGeom prst="rect">
            <a:avLst/>
          </a:prstGeom>
        </p:spPr>
      </p:pic>
      <p:pic>
        <p:nvPicPr>
          <p:cNvPr id="3" name="Picture 2">
            <a:extLst>
              <a:ext uri="{FF2B5EF4-FFF2-40B4-BE49-F238E27FC236}">
                <a16:creationId xmlns:a16="http://schemas.microsoft.com/office/drawing/2014/main" id="{97B14364-56A1-4111-9DBE-C91C7A5C4D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12" y="-27384"/>
            <a:ext cx="5049561" cy="1030110"/>
          </a:xfrm>
          <a:prstGeom prst="rect">
            <a:avLst/>
          </a:prstGeom>
        </p:spPr>
      </p:pic>
      <p:pic>
        <p:nvPicPr>
          <p:cNvPr id="4" name="Picture 3">
            <a:extLst>
              <a:ext uri="{FF2B5EF4-FFF2-40B4-BE49-F238E27FC236}">
                <a16:creationId xmlns:a16="http://schemas.microsoft.com/office/drawing/2014/main" id="{C8B22786-E5FF-4CD4-BFC0-5CD9D539E82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sp>
        <p:nvSpPr>
          <p:cNvPr id="5" name="Slide Number Placeholder 1">
            <a:extLst>
              <a:ext uri="{FF2B5EF4-FFF2-40B4-BE49-F238E27FC236}">
                <a16:creationId xmlns:a16="http://schemas.microsoft.com/office/drawing/2014/main" id="{BD339009-D84A-4139-9FFE-3952D71F434A}"/>
              </a:ext>
            </a:extLst>
          </p:cNvPr>
          <p:cNvSpPr>
            <a:spLocks noGrp="1"/>
          </p:cNvSpPr>
          <p:nvPr>
            <p:ph type="sldNum" sz="quarter" idx="12"/>
          </p:nvPr>
        </p:nvSpPr>
        <p:spPr>
          <a:xfrm>
            <a:off x="11201384" y="6170822"/>
            <a:ext cx="670560" cy="502920"/>
          </a:xfrm>
        </p:spPr>
        <p:txBody>
          <a:bodyPr/>
          <a:lstStyle/>
          <a:p>
            <a:r>
              <a:rPr lang="en-US" dirty="0" smtClean="0"/>
              <a:t>19</a:t>
            </a:r>
            <a:endParaRPr lang="ro-RO" dirty="0"/>
          </a:p>
        </p:txBody>
      </p:sp>
    </p:spTree>
    <p:extLst>
      <p:ext uri="{BB962C8B-B14F-4D97-AF65-F5344CB8AC3E}">
        <p14:creationId xmlns:p14="http://schemas.microsoft.com/office/powerpoint/2010/main" val="162520567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31851" y="1002726"/>
            <a:ext cx="10441641" cy="687076"/>
          </a:xfrm>
        </p:spPr>
        <p:txBody>
          <a:bodyPr>
            <a:normAutofit/>
          </a:bodyPr>
          <a:lstStyle/>
          <a:p>
            <a:r>
              <a:rPr lang="en-GB" dirty="0">
                <a:latin typeface="Palatino Linotype" panose="02040502050505030304" pitchFamily="18" charset="0"/>
              </a:rPr>
              <a:t>Activities OF The ROMANIAN </a:t>
            </a:r>
            <a:r>
              <a:rPr lang="en-GB" dirty="0" err="1">
                <a:latin typeface="Palatino Linotype" panose="02040502050505030304" pitchFamily="18" charset="0"/>
              </a:rPr>
              <a:t>Pq</a:t>
            </a:r>
            <a:r>
              <a:rPr lang="en-GB" dirty="0">
                <a:latin typeface="Palatino Linotype" panose="02040502050505030304" pitchFamily="18" charset="0"/>
              </a:rPr>
              <a:t> Coordinator</a:t>
            </a:r>
            <a:endParaRPr lang="ro-RO" dirty="0">
              <a:latin typeface="Palatino Linotype" panose="02040502050505030304" pitchFamily="18" charset="0"/>
            </a:endParaRPr>
          </a:p>
        </p:txBody>
      </p:sp>
      <p:sp>
        <p:nvSpPr>
          <p:cNvPr id="3" name="Content Placeholder 2"/>
          <p:cNvSpPr>
            <a:spLocks noGrp="1"/>
          </p:cNvSpPr>
          <p:nvPr>
            <p:ph idx="1"/>
          </p:nvPr>
        </p:nvSpPr>
        <p:spPr>
          <a:xfrm>
            <a:off x="1269507" y="1658867"/>
            <a:ext cx="10188816" cy="4361607"/>
          </a:xfrm>
        </p:spPr>
        <p:txBody>
          <a:bodyPr>
            <a:noAutofit/>
          </a:bodyPr>
          <a:lstStyle/>
          <a:p>
            <a:pPr marL="0" indent="0">
              <a:buNone/>
            </a:pPr>
            <a:r>
              <a:rPr lang="en-US" sz="2000" b="1" dirty="0">
                <a:solidFill>
                  <a:schemeClr val="tx1"/>
                </a:solidFill>
                <a:latin typeface="Palatino Linotype" panose="02040502050505030304" pitchFamily="18" charset="0"/>
              </a:rPr>
              <a:t>Ministry of National Education - National Centre for Recognition and Equivalence of Diplomas</a:t>
            </a:r>
            <a:r>
              <a:rPr lang="en-US" sz="2000" dirty="0">
                <a:solidFill>
                  <a:schemeClr val="tx1"/>
                </a:solidFill>
                <a:latin typeface="Palatino Linotype" panose="02040502050505030304" pitchFamily="18" charset="0"/>
              </a:rPr>
              <a:t> (CNRED) activates in:</a:t>
            </a:r>
          </a:p>
          <a:p>
            <a:pPr>
              <a:buFont typeface="Wingdings" panose="05000000000000000000" pitchFamily="2" charset="2"/>
              <a:buChar char="§"/>
            </a:pPr>
            <a:r>
              <a:rPr lang="en-US" sz="1800" dirty="0">
                <a:solidFill>
                  <a:schemeClr val="tx1"/>
                </a:solidFill>
                <a:latin typeface="Palatino Linotype" panose="02040502050505030304" pitchFamily="18" charset="0"/>
              </a:rPr>
              <a:t>registration and training of users designated by the coordinated authorities</a:t>
            </a:r>
            <a:endParaRPr lang="ro-RO" sz="1800" dirty="0">
              <a:solidFill>
                <a:schemeClr val="tx1"/>
              </a:solidFill>
              <a:latin typeface="Palatino Linotype" panose="02040502050505030304" pitchFamily="18" charset="0"/>
            </a:endParaRPr>
          </a:p>
          <a:p>
            <a:r>
              <a:rPr lang="en-US" sz="1800" dirty="0">
                <a:solidFill>
                  <a:schemeClr val="tx1"/>
                </a:solidFill>
                <a:latin typeface="Palatino Linotype" panose="02040502050505030304" pitchFamily="18" charset="0"/>
              </a:rPr>
              <a:t>technical support ("help desk") for IMI PQ users and </a:t>
            </a:r>
            <a:r>
              <a:rPr lang="en-US" sz="1800" dirty="0" err="1">
                <a:solidFill>
                  <a:schemeClr val="tx1"/>
                </a:solidFill>
                <a:latin typeface="Palatino Linotype" panose="02040502050505030304" pitchFamily="18" charset="0"/>
              </a:rPr>
              <a:t>RegProf</a:t>
            </a:r>
            <a:r>
              <a:rPr lang="en-US" sz="1800" dirty="0">
                <a:solidFill>
                  <a:schemeClr val="tx1"/>
                </a:solidFill>
                <a:latin typeface="Palatino Linotype" panose="02040502050505030304" pitchFamily="18" charset="0"/>
              </a:rPr>
              <a:t> users</a:t>
            </a:r>
          </a:p>
          <a:p>
            <a:pPr>
              <a:buFont typeface="Wingdings" panose="05000000000000000000" pitchFamily="2" charset="2"/>
              <a:buChar char="§"/>
            </a:pPr>
            <a:r>
              <a:rPr lang="en-US" sz="1800" dirty="0">
                <a:solidFill>
                  <a:schemeClr val="tx1"/>
                </a:solidFill>
                <a:latin typeface="Palatino Linotype" panose="02040502050505030304" pitchFamily="18" charset="0"/>
              </a:rPr>
              <a:t>validation of answers for PQ information requests, approval of requests submitted by CAs from RO</a:t>
            </a:r>
          </a:p>
          <a:p>
            <a:pPr>
              <a:buFont typeface="Wingdings" panose="05000000000000000000" pitchFamily="2" charset="2"/>
              <a:buChar char="§"/>
            </a:pPr>
            <a:r>
              <a:rPr lang="en-US" sz="1800" dirty="0">
                <a:solidFill>
                  <a:schemeClr val="tx1"/>
                </a:solidFill>
                <a:latin typeface="Palatino Linotype" panose="02040502050505030304" pitchFamily="18" charset="0"/>
              </a:rPr>
              <a:t>management of IMI registers: PQ authorities databases and EPC sample documents</a:t>
            </a:r>
          </a:p>
          <a:p>
            <a:pPr>
              <a:buFont typeface="Wingdings" panose="05000000000000000000" pitchFamily="2" charset="2"/>
              <a:buChar char="§"/>
            </a:pPr>
            <a:r>
              <a:rPr lang="en-US" sz="1800" dirty="0">
                <a:solidFill>
                  <a:schemeClr val="tx1"/>
                </a:solidFill>
                <a:latin typeface="Palatino Linotype" panose="02040502050505030304" pitchFamily="18" charset="0"/>
              </a:rPr>
              <a:t>EPC coordinator: deals with EPC applications for professions non-regulated in Romania and EPC notifications</a:t>
            </a:r>
            <a:endParaRPr lang="en-GB" sz="1800" dirty="0">
              <a:latin typeface="Palatino Linotype" panose="02040502050505030304" pitchFamily="18" charset="0"/>
            </a:endParaRPr>
          </a:p>
          <a:p>
            <a:pPr>
              <a:buFont typeface="Wingdings" panose="05000000000000000000" pitchFamily="2" charset="2"/>
              <a:buChar char="§"/>
            </a:pPr>
            <a:r>
              <a:rPr lang="en-US" sz="1800" dirty="0">
                <a:solidFill>
                  <a:schemeClr val="tx1"/>
                </a:solidFill>
                <a:latin typeface="Palatino Linotype" panose="02040502050505030304" pitchFamily="18" charset="0"/>
              </a:rPr>
              <a:t>dissemination and approval of PQ alerts and notifications</a:t>
            </a:r>
          </a:p>
          <a:p>
            <a:pPr>
              <a:buFont typeface="Wingdings" panose="05000000000000000000" pitchFamily="2" charset="2"/>
              <a:buChar char="§"/>
            </a:pPr>
            <a:r>
              <a:rPr lang="en-US" sz="1800" dirty="0">
                <a:solidFill>
                  <a:schemeClr val="tx1"/>
                </a:solidFill>
                <a:latin typeface="Palatino Linotype" panose="02040502050505030304" pitchFamily="18" charset="0"/>
              </a:rPr>
              <a:t>preparation of statistical reports on use of IMI PQ modules and </a:t>
            </a:r>
            <a:r>
              <a:rPr lang="en-US" sz="1800" dirty="0" err="1">
                <a:solidFill>
                  <a:schemeClr val="tx1"/>
                </a:solidFill>
                <a:latin typeface="Palatino Linotype" panose="02040502050505030304" pitchFamily="18" charset="0"/>
              </a:rPr>
              <a:t>RegProf</a:t>
            </a:r>
            <a:r>
              <a:rPr lang="en-US" sz="1800" dirty="0">
                <a:solidFill>
                  <a:schemeClr val="tx1"/>
                </a:solidFill>
                <a:latin typeface="Palatino Linotype" panose="02040502050505030304" pitchFamily="18" charset="0"/>
              </a:rPr>
              <a:t> at national level</a:t>
            </a:r>
            <a:endParaRPr lang="en-US" sz="1800" dirty="0">
              <a:latin typeface="Palatino Linotype" panose="02040502050505030304" pitchFamily="18" charset="0"/>
            </a:endParaRPr>
          </a:p>
          <a:p>
            <a:pPr>
              <a:buFont typeface="Wingdings" panose="05000000000000000000" pitchFamily="2" charset="2"/>
              <a:buChar char="§"/>
            </a:pPr>
            <a:r>
              <a:rPr lang="en-US" sz="1800" dirty="0">
                <a:solidFill>
                  <a:schemeClr val="tx1"/>
                </a:solidFill>
                <a:latin typeface="Palatino Linotype" panose="02040502050505030304" pitchFamily="18" charset="0"/>
              </a:rPr>
              <a:t>national coordinator for the Regulated Professions Database (</a:t>
            </a:r>
            <a:r>
              <a:rPr lang="en-US" sz="1800" dirty="0" err="1">
                <a:solidFill>
                  <a:schemeClr val="tx1"/>
                </a:solidFill>
                <a:latin typeface="Palatino Linotype" panose="02040502050505030304" pitchFamily="18" charset="0"/>
              </a:rPr>
              <a:t>RegProf</a:t>
            </a:r>
            <a:r>
              <a:rPr lang="en-US" sz="1800" dirty="0">
                <a:solidFill>
                  <a:schemeClr val="tx1"/>
                </a:solidFill>
                <a:latin typeface="Palatino Linotype" panose="02040502050505030304" pitchFamily="18" charset="0"/>
              </a:rPr>
              <a:t>)</a:t>
            </a:r>
            <a:endParaRPr lang="ro-RO" sz="1800" dirty="0">
              <a:solidFill>
                <a:schemeClr val="tx1"/>
              </a:solidFill>
              <a:latin typeface="Palatino Linotype" panose="02040502050505030304" pitchFamily="18" charset="0"/>
            </a:endParaRPr>
          </a:p>
          <a:p>
            <a:endParaRPr lang="ro-RO" sz="1600" dirty="0">
              <a:latin typeface="Palatino Linotype" panose="02040502050505030304" pitchFamily="18" charset="0"/>
            </a:endParaRPr>
          </a:p>
        </p:txBody>
      </p:sp>
      <p:sp>
        <p:nvSpPr>
          <p:cNvPr id="8" name="Slide Number Placeholder 7"/>
          <p:cNvSpPr>
            <a:spLocks noGrp="1"/>
          </p:cNvSpPr>
          <p:nvPr>
            <p:ph type="sldNum" sz="quarter" idx="12"/>
          </p:nvPr>
        </p:nvSpPr>
        <p:spPr>
          <a:xfrm>
            <a:off x="11049755" y="4921250"/>
            <a:ext cx="1142245" cy="669925"/>
          </a:xfrm>
        </p:spPr>
        <p:txBody>
          <a:bodyPr/>
          <a:lstStyle/>
          <a:p>
            <a:r>
              <a:rPr lang="en-GB" dirty="0"/>
              <a:t>2</a:t>
            </a:r>
            <a:endParaRPr lang="ro-RO" dirty="0"/>
          </a:p>
        </p:txBody>
      </p:sp>
      <p:pic>
        <p:nvPicPr>
          <p:cNvPr id="5" name="Picture 4">
            <a:extLst>
              <a:ext uri="{FF2B5EF4-FFF2-40B4-BE49-F238E27FC236}">
                <a16:creationId xmlns:a16="http://schemas.microsoft.com/office/drawing/2014/main" id="{FF133443-5EBA-486B-8785-A259971003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12" y="-27384"/>
            <a:ext cx="5049561" cy="1030110"/>
          </a:xfrm>
          <a:prstGeom prst="rect">
            <a:avLst/>
          </a:prstGeom>
        </p:spPr>
      </p:pic>
      <p:pic>
        <p:nvPicPr>
          <p:cNvPr id="6" name="Picture 5">
            <a:extLst>
              <a:ext uri="{FF2B5EF4-FFF2-40B4-BE49-F238E27FC236}">
                <a16:creationId xmlns:a16="http://schemas.microsoft.com/office/drawing/2014/main" id="{0CA3816F-3966-4433-A104-DFD17B184A2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spTree>
    <p:extLst>
      <p:ext uri="{BB962C8B-B14F-4D97-AF65-F5344CB8AC3E}">
        <p14:creationId xmlns:p14="http://schemas.microsoft.com/office/powerpoint/2010/main" val="251559122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7767" y="1339274"/>
            <a:ext cx="10897642" cy="4552282"/>
          </a:xfrm>
          <a:prstGeom prst="rect">
            <a:avLst/>
          </a:prstGeom>
        </p:spPr>
      </p:pic>
      <p:pic>
        <p:nvPicPr>
          <p:cNvPr id="3" name="Picture 2">
            <a:extLst>
              <a:ext uri="{FF2B5EF4-FFF2-40B4-BE49-F238E27FC236}">
                <a16:creationId xmlns:a16="http://schemas.microsoft.com/office/drawing/2014/main" id="{796FC175-B922-4B9B-BB6F-2013F27D3F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12" y="-27384"/>
            <a:ext cx="5049561" cy="1030110"/>
          </a:xfrm>
          <a:prstGeom prst="rect">
            <a:avLst/>
          </a:prstGeom>
        </p:spPr>
      </p:pic>
      <p:pic>
        <p:nvPicPr>
          <p:cNvPr id="4" name="Picture 3">
            <a:extLst>
              <a:ext uri="{FF2B5EF4-FFF2-40B4-BE49-F238E27FC236}">
                <a16:creationId xmlns:a16="http://schemas.microsoft.com/office/drawing/2014/main" id="{6AC5CF3E-95C4-4625-A617-6AF861C36E0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sp>
        <p:nvSpPr>
          <p:cNvPr id="5" name="Slide Number Placeholder 1">
            <a:extLst>
              <a:ext uri="{FF2B5EF4-FFF2-40B4-BE49-F238E27FC236}">
                <a16:creationId xmlns:a16="http://schemas.microsoft.com/office/drawing/2014/main" id="{BD339009-D84A-4139-9FFE-3952D71F434A}"/>
              </a:ext>
            </a:extLst>
          </p:cNvPr>
          <p:cNvSpPr>
            <a:spLocks noGrp="1"/>
          </p:cNvSpPr>
          <p:nvPr>
            <p:ph type="sldNum" sz="quarter" idx="12"/>
          </p:nvPr>
        </p:nvSpPr>
        <p:spPr>
          <a:xfrm>
            <a:off x="11201384" y="6170822"/>
            <a:ext cx="670560" cy="502920"/>
          </a:xfrm>
        </p:spPr>
        <p:txBody>
          <a:bodyPr/>
          <a:lstStyle/>
          <a:p>
            <a:r>
              <a:rPr lang="en-US" dirty="0" smtClean="0"/>
              <a:t>20</a:t>
            </a:r>
            <a:endParaRPr lang="ro-RO" dirty="0"/>
          </a:p>
        </p:txBody>
      </p:sp>
    </p:spTree>
    <p:extLst>
      <p:ext uri="{BB962C8B-B14F-4D97-AF65-F5344CB8AC3E}">
        <p14:creationId xmlns:p14="http://schemas.microsoft.com/office/powerpoint/2010/main" val="105574983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8788" y="1002726"/>
            <a:ext cx="10379772" cy="5303183"/>
          </a:xfrm>
          <a:prstGeom prst="rect">
            <a:avLst/>
          </a:prstGeom>
        </p:spPr>
      </p:pic>
      <p:pic>
        <p:nvPicPr>
          <p:cNvPr id="3" name="Picture 2">
            <a:extLst>
              <a:ext uri="{FF2B5EF4-FFF2-40B4-BE49-F238E27FC236}">
                <a16:creationId xmlns:a16="http://schemas.microsoft.com/office/drawing/2014/main" id="{C88AFCFA-A5F3-4660-B5FB-15AEB636F7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12" y="-27384"/>
            <a:ext cx="5049561" cy="1030110"/>
          </a:xfrm>
          <a:prstGeom prst="rect">
            <a:avLst/>
          </a:prstGeom>
        </p:spPr>
      </p:pic>
      <p:pic>
        <p:nvPicPr>
          <p:cNvPr id="4" name="Picture 3">
            <a:extLst>
              <a:ext uri="{FF2B5EF4-FFF2-40B4-BE49-F238E27FC236}">
                <a16:creationId xmlns:a16="http://schemas.microsoft.com/office/drawing/2014/main" id="{FB1EAD57-844A-4807-9B8E-B0A946A2FD5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sp>
        <p:nvSpPr>
          <p:cNvPr id="5" name="Slide Number Placeholder 1">
            <a:extLst>
              <a:ext uri="{FF2B5EF4-FFF2-40B4-BE49-F238E27FC236}">
                <a16:creationId xmlns:a16="http://schemas.microsoft.com/office/drawing/2014/main" id="{BD339009-D84A-4139-9FFE-3952D71F434A}"/>
              </a:ext>
            </a:extLst>
          </p:cNvPr>
          <p:cNvSpPr>
            <a:spLocks noGrp="1"/>
          </p:cNvSpPr>
          <p:nvPr>
            <p:ph type="sldNum" sz="quarter" idx="12"/>
          </p:nvPr>
        </p:nvSpPr>
        <p:spPr>
          <a:xfrm>
            <a:off x="11201384" y="6170822"/>
            <a:ext cx="670560" cy="502920"/>
          </a:xfrm>
        </p:spPr>
        <p:txBody>
          <a:bodyPr/>
          <a:lstStyle/>
          <a:p>
            <a:r>
              <a:rPr lang="en-US" dirty="0" smtClean="0"/>
              <a:t>21</a:t>
            </a:r>
            <a:endParaRPr lang="ro-RO" dirty="0"/>
          </a:p>
        </p:txBody>
      </p:sp>
    </p:spTree>
    <p:extLst>
      <p:ext uri="{BB962C8B-B14F-4D97-AF65-F5344CB8AC3E}">
        <p14:creationId xmlns:p14="http://schemas.microsoft.com/office/powerpoint/2010/main" val="125049913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2357" y="944842"/>
            <a:ext cx="10601025" cy="5086503"/>
          </a:xfrm>
          <a:prstGeom prst="rect">
            <a:avLst/>
          </a:prstGeom>
        </p:spPr>
      </p:pic>
      <p:pic>
        <p:nvPicPr>
          <p:cNvPr id="3" name="Picture 2">
            <a:extLst>
              <a:ext uri="{FF2B5EF4-FFF2-40B4-BE49-F238E27FC236}">
                <a16:creationId xmlns:a16="http://schemas.microsoft.com/office/drawing/2014/main" id="{65105EEF-C8EA-4A37-80DE-AE5962CCFE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12" y="-27384"/>
            <a:ext cx="5049561" cy="1030110"/>
          </a:xfrm>
          <a:prstGeom prst="rect">
            <a:avLst/>
          </a:prstGeom>
        </p:spPr>
      </p:pic>
      <p:pic>
        <p:nvPicPr>
          <p:cNvPr id="4" name="Picture 3">
            <a:extLst>
              <a:ext uri="{FF2B5EF4-FFF2-40B4-BE49-F238E27FC236}">
                <a16:creationId xmlns:a16="http://schemas.microsoft.com/office/drawing/2014/main" id="{1A7D75E5-E87E-4DD7-AD83-2AE1A1C1E61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sp>
        <p:nvSpPr>
          <p:cNvPr id="5" name="Slide Number Placeholder 1">
            <a:extLst>
              <a:ext uri="{FF2B5EF4-FFF2-40B4-BE49-F238E27FC236}">
                <a16:creationId xmlns:a16="http://schemas.microsoft.com/office/drawing/2014/main" id="{BD339009-D84A-4139-9FFE-3952D71F434A}"/>
              </a:ext>
            </a:extLst>
          </p:cNvPr>
          <p:cNvSpPr>
            <a:spLocks noGrp="1"/>
          </p:cNvSpPr>
          <p:nvPr>
            <p:ph type="sldNum" sz="quarter" idx="12"/>
          </p:nvPr>
        </p:nvSpPr>
        <p:spPr>
          <a:xfrm>
            <a:off x="11201384" y="6170822"/>
            <a:ext cx="670560" cy="502920"/>
          </a:xfrm>
        </p:spPr>
        <p:txBody>
          <a:bodyPr/>
          <a:lstStyle/>
          <a:p>
            <a:r>
              <a:rPr lang="en-US" dirty="0" smtClean="0"/>
              <a:t>22</a:t>
            </a:r>
            <a:endParaRPr lang="ro-RO" dirty="0"/>
          </a:p>
        </p:txBody>
      </p:sp>
    </p:spTree>
    <p:extLst>
      <p:ext uri="{BB962C8B-B14F-4D97-AF65-F5344CB8AC3E}">
        <p14:creationId xmlns:p14="http://schemas.microsoft.com/office/powerpoint/2010/main" val="338415813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7150" y="1002727"/>
            <a:ext cx="11262296" cy="4585274"/>
          </a:xfrm>
          <a:prstGeom prst="rect">
            <a:avLst/>
          </a:prstGeom>
        </p:spPr>
      </p:pic>
      <p:pic>
        <p:nvPicPr>
          <p:cNvPr id="3" name="Picture 2">
            <a:extLst>
              <a:ext uri="{FF2B5EF4-FFF2-40B4-BE49-F238E27FC236}">
                <a16:creationId xmlns:a16="http://schemas.microsoft.com/office/drawing/2014/main" id="{D08528E0-0D35-474C-B780-30867C7DEB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12" y="-27384"/>
            <a:ext cx="5049561" cy="1030110"/>
          </a:xfrm>
          <a:prstGeom prst="rect">
            <a:avLst/>
          </a:prstGeom>
        </p:spPr>
      </p:pic>
      <p:pic>
        <p:nvPicPr>
          <p:cNvPr id="4" name="Picture 3">
            <a:extLst>
              <a:ext uri="{FF2B5EF4-FFF2-40B4-BE49-F238E27FC236}">
                <a16:creationId xmlns:a16="http://schemas.microsoft.com/office/drawing/2014/main" id="{57874164-D4C3-46A6-8943-FA59AF9B20F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sp>
        <p:nvSpPr>
          <p:cNvPr id="5" name="Slide Number Placeholder 1">
            <a:extLst>
              <a:ext uri="{FF2B5EF4-FFF2-40B4-BE49-F238E27FC236}">
                <a16:creationId xmlns:a16="http://schemas.microsoft.com/office/drawing/2014/main" id="{BD339009-D84A-4139-9FFE-3952D71F434A}"/>
              </a:ext>
            </a:extLst>
          </p:cNvPr>
          <p:cNvSpPr>
            <a:spLocks noGrp="1"/>
          </p:cNvSpPr>
          <p:nvPr>
            <p:ph type="sldNum" sz="quarter" idx="12"/>
          </p:nvPr>
        </p:nvSpPr>
        <p:spPr>
          <a:xfrm>
            <a:off x="11201384" y="6170822"/>
            <a:ext cx="670560" cy="502920"/>
          </a:xfrm>
        </p:spPr>
        <p:txBody>
          <a:bodyPr/>
          <a:lstStyle/>
          <a:p>
            <a:r>
              <a:rPr lang="en-US" dirty="0" smtClean="0"/>
              <a:t>23</a:t>
            </a:r>
            <a:endParaRPr lang="ro-RO" dirty="0"/>
          </a:p>
        </p:txBody>
      </p:sp>
    </p:spTree>
    <p:extLst>
      <p:ext uri="{BB962C8B-B14F-4D97-AF65-F5344CB8AC3E}">
        <p14:creationId xmlns:p14="http://schemas.microsoft.com/office/powerpoint/2010/main" val="14250059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2559" y="1002726"/>
            <a:ext cx="11007222" cy="4930064"/>
          </a:xfrm>
          <a:prstGeom prst="rect">
            <a:avLst/>
          </a:prstGeom>
        </p:spPr>
      </p:pic>
      <p:pic>
        <p:nvPicPr>
          <p:cNvPr id="3" name="Picture 2">
            <a:extLst>
              <a:ext uri="{FF2B5EF4-FFF2-40B4-BE49-F238E27FC236}">
                <a16:creationId xmlns:a16="http://schemas.microsoft.com/office/drawing/2014/main" id="{49C09ADF-9984-44F3-99C4-287900AFFB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12" y="-27384"/>
            <a:ext cx="5049561" cy="1030110"/>
          </a:xfrm>
          <a:prstGeom prst="rect">
            <a:avLst/>
          </a:prstGeom>
        </p:spPr>
      </p:pic>
      <p:pic>
        <p:nvPicPr>
          <p:cNvPr id="4" name="Picture 3">
            <a:extLst>
              <a:ext uri="{FF2B5EF4-FFF2-40B4-BE49-F238E27FC236}">
                <a16:creationId xmlns:a16="http://schemas.microsoft.com/office/drawing/2014/main" id="{0BBB8520-7EA0-4F6F-BCED-2485B2009FE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sp>
        <p:nvSpPr>
          <p:cNvPr id="5" name="Slide Number Placeholder 1">
            <a:extLst>
              <a:ext uri="{FF2B5EF4-FFF2-40B4-BE49-F238E27FC236}">
                <a16:creationId xmlns:a16="http://schemas.microsoft.com/office/drawing/2014/main" id="{BD339009-D84A-4139-9FFE-3952D71F434A}"/>
              </a:ext>
            </a:extLst>
          </p:cNvPr>
          <p:cNvSpPr>
            <a:spLocks noGrp="1"/>
          </p:cNvSpPr>
          <p:nvPr>
            <p:ph type="sldNum" sz="quarter" idx="12"/>
          </p:nvPr>
        </p:nvSpPr>
        <p:spPr>
          <a:xfrm>
            <a:off x="11201384" y="6170822"/>
            <a:ext cx="670560" cy="502920"/>
          </a:xfrm>
        </p:spPr>
        <p:txBody>
          <a:bodyPr/>
          <a:lstStyle/>
          <a:p>
            <a:r>
              <a:rPr lang="en-US" dirty="0" smtClean="0"/>
              <a:t>24</a:t>
            </a:r>
            <a:endParaRPr lang="ro-RO" dirty="0"/>
          </a:p>
        </p:txBody>
      </p:sp>
    </p:spTree>
    <p:extLst>
      <p:ext uri="{BB962C8B-B14F-4D97-AF65-F5344CB8AC3E}">
        <p14:creationId xmlns:p14="http://schemas.microsoft.com/office/powerpoint/2010/main" val="86417442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9192" y="1041009"/>
            <a:ext cx="10881462" cy="5101173"/>
          </a:xfrm>
          <a:prstGeom prst="rect">
            <a:avLst/>
          </a:prstGeom>
        </p:spPr>
      </p:pic>
      <p:pic>
        <p:nvPicPr>
          <p:cNvPr id="3" name="Picture 2">
            <a:extLst>
              <a:ext uri="{FF2B5EF4-FFF2-40B4-BE49-F238E27FC236}">
                <a16:creationId xmlns:a16="http://schemas.microsoft.com/office/drawing/2014/main" id="{FBD584C8-8401-40E6-A5CC-7CAB59D2AB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12" y="-27384"/>
            <a:ext cx="5049561" cy="1030110"/>
          </a:xfrm>
          <a:prstGeom prst="rect">
            <a:avLst/>
          </a:prstGeom>
        </p:spPr>
      </p:pic>
      <p:pic>
        <p:nvPicPr>
          <p:cNvPr id="4" name="Picture 3">
            <a:extLst>
              <a:ext uri="{FF2B5EF4-FFF2-40B4-BE49-F238E27FC236}">
                <a16:creationId xmlns:a16="http://schemas.microsoft.com/office/drawing/2014/main" id="{CCA6E021-480F-42F0-B9F7-EBECB6C339B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sp>
        <p:nvSpPr>
          <p:cNvPr id="5" name="Slide Number Placeholder 1">
            <a:extLst>
              <a:ext uri="{FF2B5EF4-FFF2-40B4-BE49-F238E27FC236}">
                <a16:creationId xmlns:a16="http://schemas.microsoft.com/office/drawing/2014/main" id="{BD339009-D84A-4139-9FFE-3952D71F434A}"/>
              </a:ext>
            </a:extLst>
          </p:cNvPr>
          <p:cNvSpPr>
            <a:spLocks noGrp="1"/>
          </p:cNvSpPr>
          <p:nvPr>
            <p:ph type="sldNum" sz="quarter" idx="12"/>
          </p:nvPr>
        </p:nvSpPr>
        <p:spPr>
          <a:xfrm>
            <a:off x="11201384" y="6170822"/>
            <a:ext cx="670560" cy="502920"/>
          </a:xfrm>
        </p:spPr>
        <p:txBody>
          <a:bodyPr/>
          <a:lstStyle/>
          <a:p>
            <a:r>
              <a:rPr lang="en-US" dirty="0" smtClean="0"/>
              <a:t>25</a:t>
            </a:r>
            <a:endParaRPr lang="ro-RO" dirty="0"/>
          </a:p>
        </p:txBody>
      </p:sp>
    </p:spTree>
    <p:extLst>
      <p:ext uri="{BB962C8B-B14F-4D97-AF65-F5344CB8AC3E}">
        <p14:creationId xmlns:p14="http://schemas.microsoft.com/office/powerpoint/2010/main" val="150191419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6847" y="1026943"/>
            <a:ext cx="10420680" cy="5149331"/>
          </a:xfrm>
          <a:prstGeom prst="rect">
            <a:avLst/>
          </a:prstGeom>
        </p:spPr>
      </p:pic>
      <p:pic>
        <p:nvPicPr>
          <p:cNvPr id="3" name="Picture 2">
            <a:extLst>
              <a:ext uri="{FF2B5EF4-FFF2-40B4-BE49-F238E27FC236}">
                <a16:creationId xmlns:a16="http://schemas.microsoft.com/office/drawing/2014/main" id="{B48A9E27-FFC9-4841-8C61-F8388474ED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12" y="-27384"/>
            <a:ext cx="5049561" cy="1030110"/>
          </a:xfrm>
          <a:prstGeom prst="rect">
            <a:avLst/>
          </a:prstGeom>
        </p:spPr>
      </p:pic>
      <p:pic>
        <p:nvPicPr>
          <p:cNvPr id="4" name="Picture 3">
            <a:extLst>
              <a:ext uri="{FF2B5EF4-FFF2-40B4-BE49-F238E27FC236}">
                <a16:creationId xmlns:a16="http://schemas.microsoft.com/office/drawing/2014/main" id="{1FD6A153-0214-4732-9392-338777B7A9E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sp>
        <p:nvSpPr>
          <p:cNvPr id="5" name="Slide Number Placeholder 1">
            <a:extLst>
              <a:ext uri="{FF2B5EF4-FFF2-40B4-BE49-F238E27FC236}">
                <a16:creationId xmlns:a16="http://schemas.microsoft.com/office/drawing/2014/main" id="{BD339009-D84A-4139-9FFE-3952D71F434A}"/>
              </a:ext>
            </a:extLst>
          </p:cNvPr>
          <p:cNvSpPr>
            <a:spLocks noGrp="1"/>
          </p:cNvSpPr>
          <p:nvPr>
            <p:ph type="sldNum" sz="quarter" idx="12"/>
          </p:nvPr>
        </p:nvSpPr>
        <p:spPr>
          <a:xfrm>
            <a:off x="11201384" y="6170822"/>
            <a:ext cx="670560" cy="502920"/>
          </a:xfrm>
        </p:spPr>
        <p:txBody>
          <a:bodyPr/>
          <a:lstStyle/>
          <a:p>
            <a:r>
              <a:rPr lang="en-US" dirty="0" smtClean="0"/>
              <a:t>26</a:t>
            </a:r>
            <a:endParaRPr lang="ro-RO" dirty="0"/>
          </a:p>
        </p:txBody>
      </p:sp>
    </p:spTree>
    <p:extLst>
      <p:ext uri="{BB962C8B-B14F-4D97-AF65-F5344CB8AC3E}">
        <p14:creationId xmlns:p14="http://schemas.microsoft.com/office/powerpoint/2010/main" val="9726029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8418" y="834643"/>
            <a:ext cx="11603582" cy="415885"/>
          </a:xfrm>
        </p:spPr>
        <p:txBody>
          <a:bodyPr>
            <a:noAutofit/>
          </a:bodyPr>
          <a:lstStyle/>
          <a:p>
            <a:pPr lvl="0"/>
            <a:r>
              <a:rPr lang="en-GB" sz="2000" b="1" dirty="0">
                <a:latin typeface="Palatino Linotype" panose="02040502050505030304" pitchFamily="18" charset="0"/>
              </a:rPr>
              <a:t>EU login </a:t>
            </a:r>
            <a:r>
              <a:rPr lang="en-US" sz="2000" b="1" dirty="0">
                <a:latin typeface="Palatino Linotype" panose="02040502050505030304" pitchFamily="18" charset="0"/>
              </a:rPr>
              <a:t>to access </a:t>
            </a:r>
            <a:r>
              <a:rPr lang="en-US" sz="2000" b="1" dirty="0" err="1">
                <a:latin typeface="Palatino Linotype" panose="02040502050505030304" pitchFamily="18" charset="0"/>
              </a:rPr>
              <a:t>RegProf</a:t>
            </a:r>
            <a:r>
              <a:rPr lang="en-US" sz="2000" b="1" dirty="0">
                <a:latin typeface="Palatino Linotype" panose="02040502050505030304" pitchFamily="18" charset="0"/>
              </a:rPr>
              <a:t> Contributors and </a:t>
            </a:r>
            <a:r>
              <a:rPr lang="en-US" sz="2000" b="1" dirty="0" err="1">
                <a:latin typeface="Palatino Linotype" panose="02040502050505030304" pitchFamily="18" charset="0"/>
              </a:rPr>
              <a:t>RegProf</a:t>
            </a:r>
            <a:r>
              <a:rPr lang="en-US" sz="2000" b="1" dirty="0">
                <a:latin typeface="Palatino Linotype" panose="02040502050505030304" pitchFamily="18" charset="0"/>
              </a:rPr>
              <a:t> Acceptance</a:t>
            </a:r>
            <a:endParaRPr lang="ro-RO" sz="2000" b="1" cap="none" dirty="0">
              <a:solidFill>
                <a:schemeClr val="tx1">
                  <a:lumMod val="95000"/>
                </a:schemeClr>
              </a:solidFill>
              <a:latin typeface="Palatino Linotype" panose="02040502050505030304" pitchFamily="18" charset="0"/>
            </a:endParaRPr>
          </a:p>
        </p:txBody>
      </p:sp>
      <p:sp>
        <p:nvSpPr>
          <p:cNvPr id="10" name="Slide Number Placeholder 9"/>
          <p:cNvSpPr>
            <a:spLocks noGrp="1"/>
          </p:cNvSpPr>
          <p:nvPr>
            <p:ph type="sldNum" sz="quarter" idx="12"/>
          </p:nvPr>
        </p:nvSpPr>
        <p:spPr>
          <a:xfrm>
            <a:off x="10762366" y="5837884"/>
            <a:ext cx="1142245" cy="669925"/>
          </a:xfrm>
        </p:spPr>
        <p:txBody>
          <a:bodyPr/>
          <a:lstStyle/>
          <a:p>
            <a:r>
              <a:rPr lang="en-GB" dirty="0" smtClean="0"/>
              <a:t>27</a:t>
            </a:r>
            <a:endParaRPr lang="ro-RO" dirty="0"/>
          </a:p>
        </p:txBody>
      </p:sp>
      <p:sp>
        <p:nvSpPr>
          <p:cNvPr id="4" name="Title 1"/>
          <p:cNvSpPr txBox="1">
            <a:spLocks/>
          </p:cNvSpPr>
          <p:nvPr/>
        </p:nvSpPr>
        <p:spPr>
          <a:xfrm>
            <a:off x="510039" y="3792407"/>
            <a:ext cx="11603583" cy="981170"/>
          </a:xfrm>
          <a:prstGeom prst="rect">
            <a:avLst/>
          </a:prstGeom>
          <a:effectLst/>
        </p:spPr>
        <p:txBody>
          <a:bodyPr vert="horz" lIns="91440" tIns="45720" rIns="91440" bIns="45720" rtlCol="0" anchor="ctr">
            <a:norm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457200" lvl="0" indent="-457200">
              <a:buFont typeface="Wingdings" panose="05000000000000000000" pitchFamily="2" charset="2"/>
              <a:buChar char="Ø"/>
            </a:pPr>
            <a:endParaRPr lang="ro-RO" sz="3200" dirty="0"/>
          </a:p>
        </p:txBody>
      </p:sp>
      <p:sp>
        <p:nvSpPr>
          <p:cNvPr id="5" name="Title 1"/>
          <p:cNvSpPr txBox="1">
            <a:spLocks/>
          </p:cNvSpPr>
          <p:nvPr/>
        </p:nvSpPr>
        <p:spPr>
          <a:xfrm>
            <a:off x="510039" y="2536306"/>
            <a:ext cx="11507788" cy="1246543"/>
          </a:xfrm>
          <a:prstGeom prst="rect">
            <a:avLst/>
          </a:prstGeom>
          <a:effectLst/>
        </p:spPr>
        <p:txBody>
          <a:bodyPr vert="horz" lIns="91440" tIns="45720" rIns="91440" bIns="45720" rtlCol="0" anchor="ctr">
            <a:norm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457200" indent="-457200">
              <a:buFont typeface="Wingdings" panose="05000000000000000000" pitchFamily="2" charset="2"/>
              <a:buChar char="Ø"/>
            </a:pPr>
            <a:endParaRPr lang="ro-RO" sz="3200" dirty="0"/>
          </a:p>
        </p:txBody>
      </p:sp>
      <p:sp>
        <p:nvSpPr>
          <p:cNvPr id="7" name="Title 1"/>
          <p:cNvSpPr txBox="1">
            <a:spLocks/>
          </p:cNvSpPr>
          <p:nvPr/>
        </p:nvSpPr>
        <p:spPr>
          <a:xfrm>
            <a:off x="510038" y="5038768"/>
            <a:ext cx="11394576" cy="1160190"/>
          </a:xfrm>
          <a:prstGeom prst="rect">
            <a:avLst/>
          </a:prstGeom>
          <a:effectLst/>
        </p:spPr>
        <p:txBody>
          <a:bodyPr vert="horz" lIns="91440" tIns="45720" rIns="91440" bIns="45720" rtlCol="0" anchor="ctr">
            <a:norm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457200" lvl="0" indent="-457200">
              <a:buFont typeface="Wingdings" panose="05000000000000000000" pitchFamily="2" charset="2"/>
              <a:buChar char="Ø"/>
            </a:pPr>
            <a:endParaRPr lang="ro-RO" sz="3200" dirty="0"/>
          </a:p>
        </p:txBody>
      </p:sp>
      <p:sp>
        <p:nvSpPr>
          <p:cNvPr id="8" name="Title 1"/>
          <p:cNvSpPr txBox="1">
            <a:spLocks/>
          </p:cNvSpPr>
          <p:nvPr/>
        </p:nvSpPr>
        <p:spPr>
          <a:xfrm>
            <a:off x="510038" y="1488580"/>
            <a:ext cx="11394576" cy="1160190"/>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457200" indent="-457200">
              <a:buFont typeface="Wingdings" panose="05000000000000000000" pitchFamily="2" charset="2"/>
              <a:buChar char="Ø"/>
            </a:pPr>
            <a:endParaRPr lang="ro-RO" sz="3200" dirty="0"/>
          </a:p>
        </p:txBody>
      </p:sp>
      <p:pic>
        <p:nvPicPr>
          <p:cNvPr id="12" name="Picture 11">
            <a:extLst>
              <a:ext uri="{FF2B5EF4-FFF2-40B4-BE49-F238E27FC236}">
                <a16:creationId xmlns:a16="http://schemas.microsoft.com/office/drawing/2014/main" id="{2CBEE984-84F7-426A-82DF-2BB63EF659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4773"/>
            <a:ext cx="5049561" cy="1030110"/>
          </a:xfrm>
          <a:prstGeom prst="rect">
            <a:avLst/>
          </a:prstGeom>
        </p:spPr>
      </p:pic>
      <p:pic>
        <p:nvPicPr>
          <p:cNvPr id="13" name="Picture 12">
            <a:extLst>
              <a:ext uri="{FF2B5EF4-FFF2-40B4-BE49-F238E27FC236}">
                <a16:creationId xmlns:a16="http://schemas.microsoft.com/office/drawing/2014/main" id="{D91DDCA7-45A4-4895-BB1E-A6A6C8B9D24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sp>
        <p:nvSpPr>
          <p:cNvPr id="9" name="TextBox 8">
            <a:extLst>
              <a:ext uri="{FF2B5EF4-FFF2-40B4-BE49-F238E27FC236}">
                <a16:creationId xmlns:a16="http://schemas.microsoft.com/office/drawing/2014/main" id="{8C91990B-0B8B-45C9-9C69-BCA2A46135FE}"/>
              </a:ext>
            </a:extLst>
          </p:cNvPr>
          <p:cNvSpPr txBox="1"/>
          <p:nvPr/>
        </p:nvSpPr>
        <p:spPr>
          <a:xfrm>
            <a:off x="533083" y="1293476"/>
            <a:ext cx="11348485" cy="2246769"/>
          </a:xfrm>
          <a:prstGeom prst="rect">
            <a:avLst/>
          </a:prstGeom>
          <a:noFill/>
        </p:spPr>
        <p:txBody>
          <a:bodyPr wrap="square" rtlCol="0">
            <a:spAutoFit/>
          </a:bodyPr>
          <a:lstStyle/>
          <a:p>
            <a:r>
              <a:rPr lang="en-US" sz="2000" b="1" dirty="0">
                <a:latin typeface="Palatino Linotype" panose="02040502050505030304" pitchFamily="18" charset="0"/>
              </a:rPr>
              <a:t>To login write in the address bar of the browser </a:t>
            </a:r>
            <a:r>
              <a:rPr lang="en-US" sz="2000" b="1" dirty="0">
                <a:latin typeface="Palatino Linotype" panose="02040502050505030304" pitchFamily="18" charset="0"/>
                <a:hlinkClick r:id="rId5"/>
              </a:rPr>
              <a:t>https://webgate.ec.europa.eu/cas</a:t>
            </a:r>
            <a:endParaRPr lang="en-US" sz="2000" b="1" dirty="0">
              <a:latin typeface="Palatino Linotype" panose="02040502050505030304" pitchFamily="18" charset="0"/>
            </a:endParaRPr>
          </a:p>
          <a:p>
            <a:r>
              <a:rPr lang="en-US" sz="2000" b="1" dirty="0">
                <a:latin typeface="Palatino Linotype" panose="02040502050505030304" pitchFamily="18" charset="0"/>
              </a:rPr>
              <a:t>and use the Create an account option</a:t>
            </a:r>
          </a:p>
          <a:p>
            <a:endParaRPr lang="en-US" sz="2000" b="1" dirty="0">
              <a:latin typeface="Palatino Linotype" panose="02040502050505030304" pitchFamily="18" charset="0"/>
            </a:endParaRPr>
          </a:p>
          <a:p>
            <a:r>
              <a:rPr lang="en-US" sz="2000" b="1" dirty="0">
                <a:latin typeface="Palatino Linotype" panose="02040502050505030304" pitchFamily="18" charset="0"/>
              </a:rPr>
              <a:t>EU Login is the entry gate to sign into different European Commission services and/or other systems. EU Login verifies your identity and allows recovering your personal settings, history and access rights in a secure way. You can sign using media accounts and or the EU Login account.</a:t>
            </a:r>
            <a:endParaRPr lang="ro-RO" sz="2000" b="1" dirty="0">
              <a:latin typeface="Palatino Linotype" panose="02040502050505030304" pitchFamily="18" charset="0"/>
            </a:endParaRPr>
          </a:p>
        </p:txBody>
      </p:sp>
      <p:pic>
        <p:nvPicPr>
          <p:cNvPr id="11" name="Picture 10">
            <a:extLst>
              <a:ext uri="{FF2B5EF4-FFF2-40B4-BE49-F238E27FC236}">
                <a16:creationId xmlns:a16="http://schemas.microsoft.com/office/drawing/2014/main" id="{BEE4D4ED-2A28-480C-A305-A831F59E89B4}"/>
              </a:ext>
            </a:extLst>
          </p:cNvPr>
          <p:cNvPicPr>
            <a:picLocks noChangeAspect="1"/>
          </p:cNvPicPr>
          <p:nvPr/>
        </p:nvPicPr>
        <p:blipFill>
          <a:blip r:embed="rId6"/>
          <a:stretch>
            <a:fillRect/>
          </a:stretch>
        </p:blipFill>
        <p:spPr>
          <a:xfrm>
            <a:off x="2166150" y="3284738"/>
            <a:ext cx="8108349" cy="3338004"/>
          </a:xfrm>
          <a:prstGeom prst="rect">
            <a:avLst/>
          </a:prstGeom>
        </p:spPr>
      </p:pic>
    </p:spTree>
    <p:extLst>
      <p:ext uri="{BB962C8B-B14F-4D97-AF65-F5344CB8AC3E}">
        <p14:creationId xmlns:p14="http://schemas.microsoft.com/office/powerpoint/2010/main" val="389840766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852123" y="1648990"/>
            <a:ext cx="2761201" cy="51133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lide Number Placeholder 6"/>
          <p:cNvSpPr>
            <a:spLocks noGrp="1"/>
          </p:cNvSpPr>
          <p:nvPr>
            <p:ph type="sldNum" sz="quarter" idx="12"/>
          </p:nvPr>
        </p:nvSpPr>
        <p:spPr>
          <a:xfrm>
            <a:off x="10865926" y="5730284"/>
            <a:ext cx="1142245" cy="669925"/>
          </a:xfrm>
        </p:spPr>
        <p:txBody>
          <a:bodyPr/>
          <a:lstStyle/>
          <a:p>
            <a:r>
              <a:rPr lang="en-GB" dirty="0" smtClean="0"/>
              <a:t>28</a:t>
            </a:r>
            <a:endParaRPr lang="ro-RO" dirty="0"/>
          </a:p>
        </p:txBody>
      </p:sp>
      <p:pic>
        <p:nvPicPr>
          <p:cNvPr id="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1796" y="942566"/>
            <a:ext cx="9437298" cy="5544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8">
            <a:extLst>
              <a:ext uri="{FF2B5EF4-FFF2-40B4-BE49-F238E27FC236}">
                <a16:creationId xmlns:a16="http://schemas.microsoft.com/office/drawing/2014/main" id="{2E6E3FB9-FB5D-4A55-AED7-C05A94BD37A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512" y="-27384"/>
            <a:ext cx="5049561" cy="1030110"/>
          </a:xfrm>
          <a:prstGeom prst="rect">
            <a:avLst/>
          </a:prstGeom>
        </p:spPr>
      </p:pic>
      <p:pic>
        <p:nvPicPr>
          <p:cNvPr id="10" name="Picture 9">
            <a:extLst>
              <a:ext uri="{FF2B5EF4-FFF2-40B4-BE49-F238E27FC236}">
                <a16:creationId xmlns:a16="http://schemas.microsoft.com/office/drawing/2014/main" id="{32ADC132-C38B-4B88-A2CD-094A3DDC3FA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pic>
        <p:nvPicPr>
          <p:cNvPr id="4" name="Picture 3">
            <a:extLst>
              <a:ext uri="{FF2B5EF4-FFF2-40B4-BE49-F238E27FC236}">
                <a16:creationId xmlns:a16="http://schemas.microsoft.com/office/drawing/2014/main" id="{055AE66A-3B8F-409A-A672-D549B49C3A39}"/>
              </a:ext>
            </a:extLst>
          </p:cNvPr>
          <p:cNvPicPr>
            <a:picLocks noChangeAspect="1"/>
          </p:cNvPicPr>
          <p:nvPr/>
        </p:nvPicPr>
        <p:blipFill>
          <a:blip r:embed="rId7"/>
          <a:stretch>
            <a:fillRect/>
          </a:stretch>
        </p:blipFill>
        <p:spPr>
          <a:xfrm>
            <a:off x="3929832" y="1497048"/>
            <a:ext cx="4332335" cy="3457171"/>
          </a:xfrm>
          <a:prstGeom prst="rect">
            <a:avLst/>
          </a:prstGeom>
        </p:spPr>
      </p:pic>
      <p:sp>
        <p:nvSpPr>
          <p:cNvPr id="13" name="Rectangle 12">
            <a:extLst>
              <a:ext uri="{FF2B5EF4-FFF2-40B4-BE49-F238E27FC236}">
                <a16:creationId xmlns:a16="http://schemas.microsoft.com/office/drawing/2014/main" id="{7696877D-662A-4CC9-9434-DB0F4D7C6A8B}"/>
              </a:ext>
            </a:extLst>
          </p:cNvPr>
          <p:cNvSpPr/>
          <p:nvPr/>
        </p:nvSpPr>
        <p:spPr>
          <a:xfrm>
            <a:off x="4377137" y="5360952"/>
            <a:ext cx="5998758" cy="369332"/>
          </a:xfrm>
          <a:prstGeom prst="rect">
            <a:avLst/>
          </a:prstGeom>
        </p:spPr>
        <p:txBody>
          <a:bodyPr wrap="none">
            <a:spAutoFit/>
          </a:bodyPr>
          <a:lstStyle/>
          <a:p>
            <a:r>
              <a:rPr lang="en-US" b="1" dirty="0">
                <a:solidFill>
                  <a:srgbClr val="FF0000"/>
                </a:solidFill>
                <a:latin typeface="Palatino Linotype" panose="02040502050505030304" pitchFamily="18" charset="0"/>
              </a:rPr>
              <a:t>Enter required data (Safety code with small characters!)</a:t>
            </a:r>
            <a:endParaRPr lang="ro-RO" b="1" dirty="0">
              <a:solidFill>
                <a:srgbClr val="FF0000"/>
              </a:solidFill>
              <a:latin typeface="Palatino Linotype" panose="02040502050505030304" pitchFamily="18" charset="0"/>
            </a:endParaRPr>
          </a:p>
        </p:txBody>
      </p:sp>
      <p:pic>
        <p:nvPicPr>
          <p:cNvPr id="6" name="Picture 5">
            <a:extLst>
              <a:ext uri="{FF2B5EF4-FFF2-40B4-BE49-F238E27FC236}">
                <a16:creationId xmlns:a16="http://schemas.microsoft.com/office/drawing/2014/main" id="{2BB7DC29-1A82-49F5-A1BE-6CE71DFF8790}"/>
              </a:ext>
            </a:extLst>
          </p:cNvPr>
          <p:cNvPicPr>
            <a:picLocks noChangeAspect="1"/>
          </p:cNvPicPr>
          <p:nvPr/>
        </p:nvPicPr>
        <p:blipFill>
          <a:blip r:embed="rId8"/>
          <a:stretch>
            <a:fillRect/>
          </a:stretch>
        </p:blipFill>
        <p:spPr>
          <a:xfrm>
            <a:off x="8262167" y="1601264"/>
            <a:ext cx="3746004" cy="1958136"/>
          </a:xfrm>
          <a:prstGeom prst="rect">
            <a:avLst/>
          </a:prstGeom>
        </p:spPr>
      </p:pic>
    </p:spTree>
    <p:extLst>
      <p:ext uri="{BB962C8B-B14F-4D97-AF65-F5344CB8AC3E}">
        <p14:creationId xmlns:p14="http://schemas.microsoft.com/office/powerpoint/2010/main" val="180827319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689674A-BD05-406A-91CB-C8B9DE733534}"/>
              </a:ext>
            </a:extLst>
          </p:cNvPr>
          <p:cNvSpPr>
            <a:spLocks noGrp="1"/>
          </p:cNvSpPr>
          <p:nvPr>
            <p:ph type="sldNum" sz="quarter" idx="12"/>
          </p:nvPr>
        </p:nvSpPr>
        <p:spPr/>
        <p:txBody>
          <a:bodyPr/>
          <a:lstStyle/>
          <a:p>
            <a:fld id="{1B43F0EC-F9FB-42DF-8495-A9A6B2F90A94}" type="slidenum">
              <a:rPr lang="ro-RO" smtClean="0"/>
              <a:t>29</a:t>
            </a:fld>
            <a:endParaRPr lang="ro-RO" dirty="0"/>
          </a:p>
        </p:txBody>
      </p:sp>
      <p:pic>
        <p:nvPicPr>
          <p:cNvPr id="3" name="Picture 2">
            <a:extLst>
              <a:ext uri="{FF2B5EF4-FFF2-40B4-BE49-F238E27FC236}">
                <a16:creationId xmlns:a16="http://schemas.microsoft.com/office/drawing/2014/main" id="{1BB585F8-66AF-406C-89A2-A4E19382E3A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12" y="-27384"/>
            <a:ext cx="5049561" cy="1030110"/>
          </a:xfrm>
          <a:prstGeom prst="rect">
            <a:avLst/>
          </a:prstGeom>
        </p:spPr>
      </p:pic>
      <p:pic>
        <p:nvPicPr>
          <p:cNvPr id="4" name="Picture 3">
            <a:extLst>
              <a:ext uri="{FF2B5EF4-FFF2-40B4-BE49-F238E27FC236}">
                <a16:creationId xmlns:a16="http://schemas.microsoft.com/office/drawing/2014/main" id="{5DE5E97C-4207-421A-8C61-41418CE7708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sp>
        <p:nvSpPr>
          <p:cNvPr id="8" name="TextBox 7">
            <a:extLst>
              <a:ext uri="{FF2B5EF4-FFF2-40B4-BE49-F238E27FC236}">
                <a16:creationId xmlns:a16="http://schemas.microsoft.com/office/drawing/2014/main" id="{3F41A844-A169-42B5-AD42-F543CD67AE59}"/>
              </a:ext>
            </a:extLst>
          </p:cNvPr>
          <p:cNvSpPr txBox="1"/>
          <p:nvPr/>
        </p:nvSpPr>
        <p:spPr>
          <a:xfrm>
            <a:off x="1828798" y="954519"/>
            <a:ext cx="8403021" cy="984885"/>
          </a:xfrm>
          <a:prstGeom prst="rect">
            <a:avLst/>
          </a:prstGeom>
          <a:noFill/>
        </p:spPr>
        <p:txBody>
          <a:bodyPr wrap="square" rtlCol="0">
            <a:spAutoFit/>
          </a:bodyPr>
          <a:lstStyle/>
          <a:p>
            <a:r>
              <a:rPr lang="en-US" sz="2000" b="1" dirty="0">
                <a:latin typeface="Palatino Linotype" panose="02040502050505030304" pitchFamily="18" charset="0"/>
              </a:rPr>
              <a:t>When</a:t>
            </a:r>
            <a:r>
              <a:rPr lang="ro-RO" sz="2000" b="1" dirty="0">
                <a:latin typeface="Palatino Linotype" panose="02040502050505030304" pitchFamily="18" charset="0"/>
              </a:rPr>
              <a:t> receiv</a:t>
            </a:r>
            <a:r>
              <a:rPr lang="en-US" sz="2000" b="1" dirty="0" err="1">
                <a:latin typeface="Palatino Linotype" panose="02040502050505030304" pitchFamily="18" charset="0"/>
              </a:rPr>
              <a:t>ing</a:t>
            </a:r>
            <a:r>
              <a:rPr lang="ro-RO" sz="2000" b="1" dirty="0">
                <a:latin typeface="Palatino Linotype" panose="02040502050505030304" pitchFamily="18" charset="0"/>
              </a:rPr>
              <a:t> a confirmation message (</a:t>
            </a:r>
            <a:r>
              <a:rPr lang="en-US" sz="2000" b="1" dirty="0">
                <a:latin typeface="Palatino Linotype" panose="02040502050505030304" pitchFamily="18" charset="0"/>
              </a:rPr>
              <a:t>the</a:t>
            </a:r>
            <a:r>
              <a:rPr lang="ro-RO" sz="2000" b="1" dirty="0">
                <a:latin typeface="Palatino Linotype" panose="02040502050505030304" pitchFamily="18" charset="0"/>
              </a:rPr>
              <a:t> login credentials </a:t>
            </a:r>
            <a:r>
              <a:rPr lang="en-US" sz="2000" b="1" dirty="0">
                <a:latin typeface="Palatino Linotype" panose="02040502050505030304" pitchFamily="18" charset="0"/>
              </a:rPr>
              <a:t>will be kept </a:t>
            </a:r>
            <a:r>
              <a:rPr lang="ro-RO" sz="2000" b="1" dirty="0">
                <a:latin typeface="Palatino Linotype" panose="02040502050505030304" pitchFamily="18" charset="0"/>
              </a:rPr>
              <a:t>in a safe place!):</a:t>
            </a:r>
          </a:p>
          <a:p>
            <a:endParaRPr lang="ro-RO" dirty="0"/>
          </a:p>
        </p:txBody>
      </p:sp>
      <p:pic>
        <p:nvPicPr>
          <p:cNvPr id="12" name="Picture 11">
            <a:extLst>
              <a:ext uri="{FF2B5EF4-FFF2-40B4-BE49-F238E27FC236}">
                <a16:creationId xmlns:a16="http://schemas.microsoft.com/office/drawing/2014/main" id="{43087416-746F-43CC-94E6-A76620E06183}"/>
              </a:ext>
            </a:extLst>
          </p:cNvPr>
          <p:cNvPicPr/>
          <p:nvPr/>
        </p:nvPicPr>
        <p:blipFill>
          <a:blip r:embed="rId4"/>
          <a:stretch>
            <a:fillRect/>
          </a:stretch>
        </p:blipFill>
        <p:spPr>
          <a:xfrm>
            <a:off x="987107" y="1560786"/>
            <a:ext cx="10217785" cy="4741906"/>
          </a:xfrm>
          <a:prstGeom prst="rect">
            <a:avLst/>
          </a:prstGeom>
        </p:spPr>
      </p:pic>
    </p:spTree>
    <p:extLst>
      <p:ext uri="{BB962C8B-B14F-4D97-AF65-F5344CB8AC3E}">
        <p14:creationId xmlns:p14="http://schemas.microsoft.com/office/powerpoint/2010/main" val="3050857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31851" y="1002726"/>
            <a:ext cx="10441641" cy="687076"/>
          </a:xfrm>
        </p:spPr>
        <p:txBody>
          <a:bodyPr>
            <a:normAutofit/>
          </a:bodyPr>
          <a:lstStyle/>
          <a:p>
            <a:pPr algn="ctr"/>
            <a:r>
              <a:rPr lang="ro-RO" b="1" dirty="0" smtClean="0">
                <a:latin typeface="Palatino Linotype" panose="02040502050505030304" pitchFamily="18" charset="0"/>
              </a:rPr>
              <a:t>EU </a:t>
            </a:r>
            <a:r>
              <a:rPr lang="en-US" b="1" dirty="0" smtClean="0">
                <a:latin typeface="Palatino Linotype" panose="02040502050505030304" pitchFamily="18" charset="0"/>
              </a:rPr>
              <a:t>legislation</a:t>
            </a:r>
            <a:endParaRPr lang="en-US" b="1" dirty="0">
              <a:latin typeface="Palatino Linotype" panose="02040502050505030304" pitchFamily="18" charset="0"/>
            </a:endParaRPr>
          </a:p>
        </p:txBody>
      </p:sp>
      <p:sp>
        <p:nvSpPr>
          <p:cNvPr id="3" name="Content Placeholder 2"/>
          <p:cNvSpPr>
            <a:spLocks noGrp="1"/>
          </p:cNvSpPr>
          <p:nvPr>
            <p:ph idx="1"/>
          </p:nvPr>
        </p:nvSpPr>
        <p:spPr>
          <a:xfrm>
            <a:off x="1269507" y="1658867"/>
            <a:ext cx="10188816" cy="4475233"/>
          </a:xfrm>
        </p:spPr>
        <p:txBody>
          <a:bodyPr>
            <a:noAutofit/>
          </a:bodyPr>
          <a:lstStyle/>
          <a:p>
            <a:pPr marL="0" indent="0" algn="just">
              <a:spcBef>
                <a:spcPts val="0"/>
              </a:spcBef>
              <a:buNone/>
            </a:pPr>
            <a:r>
              <a:rPr lang="ro-RO" sz="2000" b="1" dirty="0" smtClean="0">
                <a:solidFill>
                  <a:schemeClr val="tx1"/>
                </a:solidFill>
                <a:latin typeface="Palatino Linotype" panose="02040502050505030304" pitchFamily="18" charset="0"/>
              </a:rPr>
              <a:t>Directive 2005/36/EC </a:t>
            </a:r>
            <a:r>
              <a:rPr lang="en-US" sz="2000" b="1" dirty="0" smtClean="0">
                <a:solidFill>
                  <a:schemeClr val="tx1"/>
                </a:solidFill>
                <a:latin typeface="Palatino Linotype" panose="02040502050505030304" pitchFamily="18" charset="0"/>
              </a:rPr>
              <a:t>as amended</a:t>
            </a:r>
            <a:r>
              <a:rPr lang="ro-RO" sz="2000" b="1" dirty="0" smtClean="0">
                <a:solidFill>
                  <a:schemeClr val="tx1"/>
                </a:solidFill>
                <a:latin typeface="Palatino Linotype" panose="02040502050505030304" pitchFamily="18" charset="0"/>
              </a:rPr>
              <a:t>:</a:t>
            </a:r>
          </a:p>
          <a:p>
            <a:pPr marL="0" indent="0" algn="just">
              <a:spcBef>
                <a:spcPts val="0"/>
              </a:spcBef>
            </a:pPr>
            <a:r>
              <a:rPr lang="ro-RO" sz="2000" dirty="0">
                <a:latin typeface="Palatino Linotype" panose="02040502050505030304" pitchFamily="18" charset="0"/>
              </a:rPr>
              <a:t> </a:t>
            </a:r>
            <a:r>
              <a:rPr lang="ro-RO" sz="2000" dirty="0" smtClean="0">
                <a:latin typeface="Palatino Linotype" panose="02040502050505030304" pitchFamily="18" charset="0"/>
              </a:rPr>
              <a:t>- </a:t>
            </a:r>
            <a:r>
              <a:rPr lang="en-US" sz="1800" dirty="0">
                <a:latin typeface="Palatino Linotype" panose="02040502050505030304" pitchFamily="18" charset="0"/>
              </a:rPr>
              <a:t>‘</a:t>
            </a:r>
            <a:r>
              <a:rPr lang="en-US" sz="1800" u="sng" dirty="0">
                <a:latin typeface="Palatino Linotype" panose="02040502050505030304" pitchFamily="18" charset="0"/>
              </a:rPr>
              <a:t>regulated profession</a:t>
            </a:r>
            <a:r>
              <a:rPr lang="en-US" sz="1800" dirty="0">
                <a:latin typeface="Palatino Linotype" panose="02040502050505030304" pitchFamily="18" charset="0"/>
              </a:rPr>
              <a:t>’: a professional activity or group of professional activities, access to which, the pursuit of which, or one of the modes of pursuit of which is subject, directly or indirectly, by virtue of legislative, regulatory or administrative provisions to the possession of specific professional qualifications; in particular, the use of a professional title limited by legislative, regulatory or administrative provisions to holders of a given professional qualification shall constitute a mode of pursuit. </a:t>
            </a:r>
            <a:endParaRPr lang="ro-RO" sz="1800" dirty="0" smtClean="0">
              <a:latin typeface="Palatino Linotype" panose="02040502050505030304" pitchFamily="18" charset="0"/>
            </a:endParaRPr>
          </a:p>
          <a:p>
            <a:pPr marL="0" indent="0" algn="just">
              <a:spcBef>
                <a:spcPts val="0"/>
              </a:spcBef>
            </a:pPr>
            <a:r>
              <a:rPr lang="ro-RO" sz="1800" dirty="0" smtClean="0">
                <a:latin typeface="Palatino Linotype" panose="02040502050505030304" pitchFamily="18" charset="0"/>
              </a:rPr>
              <a:t> -</a:t>
            </a:r>
            <a:r>
              <a:rPr lang="en-US" sz="1800" u="sng" dirty="0" smtClean="0">
                <a:latin typeface="Palatino Linotype" panose="02040502050505030304" pitchFamily="18" charset="0"/>
              </a:rPr>
              <a:t>’competent </a:t>
            </a:r>
            <a:r>
              <a:rPr lang="en-US" sz="1800" u="sng" dirty="0">
                <a:latin typeface="Palatino Linotype" panose="02040502050505030304" pitchFamily="18" charset="0"/>
              </a:rPr>
              <a:t>authority</a:t>
            </a:r>
            <a:r>
              <a:rPr lang="en-US" sz="1800" dirty="0">
                <a:latin typeface="Palatino Linotype" panose="02040502050505030304" pitchFamily="18" charset="0"/>
              </a:rPr>
              <a:t>’: any authority or body empowered by a Member State specifically to issue or receive training diplomas and other documents or information and to receive the applications, and take the </a:t>
            </a:r>
            <a:r>
              <a:rPr lang="en-US" sz="1800" dirty="0" smtClean="0">
                <a:latin typeface="Palatino Linotype" panose="02040502050505030304" pitchFamily="18" charset="0"/>
              </a:rPr>
              <a:t>decisions.</a:t>
            </a:r>
          </a:p>
          <a:p>
            <a:pPr marL="0" indent="0" algn="just">
              <a:spcBef>
                <a:spcPts val="0"/>
              </a:spcBef>
            </a:pPr>
            <a:r>
              <a:rPr lang="en-US" sz="1800" dirty="0" smtClean="0">
                <a:solidFill>
                  <a:schemeClr val="tx1"/>
                </a:solidFill>
                <a:latin typeface="Palatino Linotype" panose="02040502050505030304" pitchFamily="18" charset="0"/>
              </a:rPr>
              <a:t>- </a:t>
            </a:r>
            <a:r>
              <a:rPr lang="en-US" sz="1800" dirty="0" smtClean="0">
                <a:latin typeface="Palatino Linotype" panose="02040502050505030304" pitchFamily="18" charset="0"/>
              </a:rPr>
              <a:t>‘</a:t>
            </a:r>
            <a:r>
              <a:rPr lang="en-US" sz="1800" u="sng" dirty="0">
                <a:latin typeface="Palatino Linotype" panose="02040502050505030304" pitchFamily="18" charset="0"/>
              </a:rPr>
              <a:t>regulated education and training</a:t>
            </a:r>
            <a:r>
              <a:rPr lang="en-US" sz="1800" dirty="0">
                <a:latin typeface="Palatino Linotype" panose="02040502050505030304" pitchFamily="18" charset="0"/>
              </a:rPr>
              <a:t>’: any training which is specifically geared to the pursuit of a given profession and which comprises a course or courses complemented, where appropriate, by professional training, or probationary or professional practice</a:t>
            </a:r>
            <a:r>
              <a:rPr lang="en-US" sz="1800" dirty="0" smtClean="0">
                <a:latin typeface="Palatino Linotype" panose="02040502050505030304" pitchFamily="18" charset="0"/>
              </a:rPr>
              <a:t>.</a:t>
            </a:r>
          </a:p>
          <a:p>
            <a:pPr marL="0" indent="0" algn="just">
              <a:spcBef>
                <a:spcPts val="0"/>
              </a:spcBef>
            </a:pPr>
            <a:r>
              <a:rPr lang="en-US" sz="1800" dirty="0" smtClean="0">
                <a:solidFill>
                  <a:schemeClr val="tx1"/>
                </a:solidFill>
                <a:latin typeface="Palatino Linotype" panose="02040502050505030304" pitchFamily="18" charset="0"/>
              </a:rPr>
              <a:t>- </a:t>
            </a:r>
            <a:r>
              <a:rPr lang="en-US" sz="1800" u="sng" dirty="0">
                <a:latin typeface="Palatino Linotype" panose="02040502050505030304" pitchFamily="18" charset="0"/>
              </a:rPr>
              <a:t>Member States shall notify to the Commission </a:t>
            </a:r>
            <a:r>
              <a:rPr lang="en-US" sz="1800" dirty="0">
                <a:latin typeface="Palatino Linotype" panose="02040502050505030304" pitchFamily="18" charset="0"/>
              </a:rPr>
              <a:t>a </a:t>
            </a:r>
            <a:r>
              <a:rPr lang="en-US" sz="1800" u="sng" dirty="0">
                <a:latin typeface="Palatino Linotype" panose="02040502050505030304" pitchFamily="18" charset="0"/>
              </a:rPr>
              <a:t>list of existing regulated professions</a:t>
            </a:r>
            <a:r>
              <a:rPr lang="en-US" sz="1800" dirty="0">
                <a:latin typeface="Palatino Linotype" panose="02040502050505030304" pitchFamily="18" charset="0"/>
              </a:rPr>
              <a:t>, specifying the activities covered by each profession, and a list of regulated education and </a:t>
            </a:r>
            <a:r>
              <a:rPr lang="en-US" sz="1800" dirty="0" smtClean="0">
                <a:latin typeface="Palatino Linotype" panose="02040502050505030304" pitchFamily="18" charset="0"/>
              </a:rPr>
              <a:t>training.</a:t>
            </a:r>
            <a:endParaRPr lang="ro-RO" sz="1800" dirty="0">
              <a:solidFill>
                <a:schemeClr val="tx1"/>
              </a:solidFill>
              <a:latin typeface="Palatino Linotype" panose="02040502050505030304" pitchFamily="18" charset="0"/>
            </a:endParaRPr>
          </a:p>
          <a:p>
            <a:endParaRPr lang="ro-RO" sz="1600" dirty="0">
              <a:latin typeface="Palatino Linotype" panose="02040502050505030304" pitchFamily="18" charset="0"/>
            </a:endParaRPr>
          </a:p>
        </p:txBody>
      </p:sp>
      <p:sp>
        <p:nvSpPr>
          <p:cNvPr id="8" name="Slide Number Placeholder 7"/>
          <p:cNvSpPr>
            <a:spLocks noGrp="1"/>
          </p:cNvSpPr>
          <p:nvPr>
            <p:ph type="sldNum" sz="quarter" idx="12"/>
          </p:nvPr>
        </p:nvSpPr>
        <p:spPr>
          <a:xfrm>
            <a:off x="11049755" y="4921250"/>
            <a:ext cx="1142245" cy="669925"/>
          </a:xfrm>
        </p:spPr>
        <p:txBody>
          <a:bodyPr/>
          <a:lstStyle/>
          <a:p>
            <a:r>
              <a:rPr lang="en-US" dirty="0" smtClean="0"/>
              <a:t>3</a:t>
            </a:r>
            <a:endParaRPr lang="ro-RO" dirty="0"/>
          </a:p>
        </p:txBody>
      </p:sp>
      <p:pic>
        <p:nvPicPr>
          <p:cNvPr id="5" name="Picture 4">
            <a:extLst>
              <a:ext uri="{FF2B5EF4-FFF2-40B4-BE49-F238E27FC236}">
                <a16:creationId xmlns:a16="http://schemas.microsoft.com/office/drawing/2014/main" id="{FF133443-5EBA-486B-8785-A259971003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12" y="-27384"/>
            <a:ext cx="5049561" cy="1030110"/>
          </a:xfrm>
          <a:prstGeom prst="rect">
            <a:avLst/>
          </a:prstGeom>
        </p:spPr>
      </p:pic>
      <p:pic>
        <p:nvPicPr>
          <p:cNvPr id="6" name="Picture 5">
            <a:extLst>
              <a:ext uri="{FF2B5EF4-FFF2-40B4-BE49-F238E27FC236}">
                <a16:creationId xmlns:a16="http://schemas.microsoft.com/office/drawing/2014/main" id="{0CA3816F-3966-4433-A104-DFD17B184A2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spTree>
    <p:extLst>
      <p:ext uri="{BB962C8B-B14F-4D97-AF65-F5344CB8AC3E}">
        <p14:creationId xmlns:p14="http://schemas.microsoft.com/office/powerpoint/2010/main" val="300654103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C9C73EC-BCD4-4976-963A-C75D24BD171F}"/>
              </a:ext>
            </a:extLst>
          </p:cNvPr>
          <p:cNvSpPr>
            <a:spLocks noGrp="1"/>
          </p:cNvSpPr>
          <p:nvPr>
            <p:ph type="sldNum" sz="quarter" idx="12"/>
          </p:nvPr>
        </p:nvSpPr>
        <p:spPr/>
        <p:txBody>
          <a:bodyPr/>
          <a:lstStyle/>
          <a:p>
            <a:fld id="{1B43F0EC-F9FB-42DF-8495-A9A6B2F90A94}" type="slidenum">
              <a:rPr lang="ro-RO" smtClean="0"/>
              <a:t>30</a:t>
            </a:fld>
            <a:endParaRPr lang="ro-RO"/>
          </a:p>
        </p:txBody>
      </p:sp>
      <p:pic>
        <p:nvPicPr>
          <p:cNvPr id="3" name="Picture 6">
            <a:extLst>
              <a:ext uri="{FF2B5EF4-FFF2-40B4-BE49-F238E27FC236}">
                <a16:creationId xmlns:a16="http://schemas.microsoft.com/office/drawing/2014/main" id="{F6843535-5F23-46B1-8D10-9F3CA5154A0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0771" y="2275951"/>
            <a:ext cx="2603739" cy="30979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5">
            <a:extLst>
              <a:ext uri="{FF2B5EF4-FFF2-40B4-BE49-F238E27FC236}">
                <a16:creationId xmlns:a16="http://schemas.microsoft.com/office/drawing/2014/main" id="{11F68696-00D5-4DD6-A65E-55921250FD3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2920" y="1193191"/>
            <a:ext cx="9663756" cy="10827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a:extLst>
              <a:ext uri="{FF2B5EF4-FFF2-40B4-BE49-F238E27FC236}">
                <a16:creationId xmlns:a16="http://schemas.microsoft.com/office/drawing/2014/main" id="{D4B83C6A-4B35-48E5-BFDC-146BE7D364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512" y="-27384"/>
            <a:ext cx="5049561" cy="1030110"/>
          </a:xfrm>
          <a:prstGeom prst="rect">
            <a:avLst/>
          </a:prstGeom>
        </p:spPr>
      </p:pic>
      <p:pic>
        <p:nvPicPr>
          <p:cNvPr id="6" name="Picture 5">
            <a:extLst>
              <a:ext uri="{FF2B5EF4-FFF2-40B4-BE49-F238E27FC236}">
                <a16:creationId xmlns:a16="http://schemas.microsoft.com/office/drawing/2014/main" id="{8F44053D-85FE-42AD-AB03-CCAFC3849C3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pic>
        <p:nvPicPr>
          <p:cNvPr id="7" name="Picture 6">
            <a:extLst>
              <a:ext uri="{FF2B5EF4-FFF2-40B4-BE49-F238E27FC236}">
                <a16:creationId xmlns:a16="http://schemas.microsoft.com/office/drawing/2014/main" id="{9535E1A3-D607-4A21-9D97-8964A3E42645}"/>
              </a:ext>
            </a:extLst>
          </p:cNvPr>
          <p:cNvPicPr/>
          <p:nvPr/>
        </p:nvPicPr>
        <p:blipFill>
          <a:blip r:embed="rId6"/>
          <a:stretch>
            <a:fillRect/>
          </a:stretch>
        </p:blipFill>
        <p:spPr>
          <a:xfrm>
            <a:off x="3524510" y="2275951"/>
            <a:ext cx="7522267" cy="4242958"/>
          </a:xfrm>
          <a:prstGeom prst="rect">
            <a:avLst/>
          </a:prstGeom>
        </p:spPr>
      </p:pic>
    </p:spTree>
    <p:extLst>
      <p:ext uri="{BB962C8B-B14F-4D97-AF65-F5344CB8AC3E}">
        <p14:creationId xmlns:p14="http://schemas.microsoft.com/office/powerpoint/2010/main" val="256221650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FCAB678-D3A5-4C56-954F-78CA2C917E7D}"/>
              </a:ext>
            </a:extLst>
          </p:cNvPr>
          <p:cNvSpPr>
            <a:spLocks noGrp="1"/>
          </p:cNvSpPr>
          <p:nvPr>
            <p:ph type="sldNum" sz="quarter" idx="12"/>
          </p:nvPr>
        </p:nvSpPr>
        <p:spPr/>
        <p:txBody>
          <a:bodyPr/>
          <a:lstStyle/>
          <a:p>
            <a:fld id="{1B43F0EC-F9FB-42DF-8495-A9A6B2F90A94}" type="slidenum">
              <a:rPr lang="ro-RO" smtClean="0"/>
              <a:t>31</a:t>
            </a:fld>
            <a:endParaRPr lang="ro-RO"/>
          </a:p>
        </p:txBody>
      </p:sp>
      <p:pic>
        <p:nvPicPr>
          <p:cNvPr id="3" name="Picture 2">
            <a:extLst>
              <a:ext uri="{FF2B5EF4-FFF2-40B4-BE49-F238E27FC236}">
                <a16:creationId xmlns:a16="http://schemas.microsoft.com/office/drawing/2014/main" id="{1043A307-2FB2-4818-B617-EDBD59054D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12" y="-27384"/>
            <a:ext cx="5049561" cy="1030110"/>
          </a:xfrm>
          <a:prstGeom prst="rect">
            <a:avLst/>
          </a:prstGeom>
        </p:spPr>
      </p:pic>
      <p:pic>
        <p:nvPicPr>
          <p:cNvPr id="4" name="Picture 3">
            <a:extLst>
              <a:ext uri="{FF2B5EF4-FFF2-40B4-BE49-F238E27FC236}">
                <a16:creationId xmlns:a16="http://schemas.microsoft.com/office/drawing/2014/main" id="{ACA4A669-80C2-45F7-9121-7E4571A88F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pic>
        <p:nvPicPr>
          <p:cNvPr id="6" name="Picture 5">
            <a:extLst>
              <a:ext uri="{FF2B5EF4-FFF2-40B4-BE49-F238E27FC236}">
                <a16:creationId xmlns:a16="http://schemas.microsoft.com/office/drawing/2014/main" id="{E855421E-C8F4-4A98-AF83-7F4C737D6EA2}"/>
              </a:ext>
            </a:extLst>
          </p:cNvPr>
          <p:cNvPicPr/>
          <p:nvPr/>
        </p:nvPicPr>
        <p:blipFill>
          <a:blip r:embed="rId4"/>
          <a:stretch>
            <a:fillRect/>
          </a:stretch>
        </p:blipFill>
        <p:spPr>
          <a:xfrm>
            <a:off x="1087437" y="1046781"/>
            <a:ext cx="10017125" cy="5199714"/>
          </a:xfrm>
          <a:prstGeom prst="rect">
            <a:avLst/>
          </a:prstGeom>
        </p:spPr>
      </p:pic>
    </p:spTree>
    <p:extLst>
      <p:ext uri="{BB962C8B-B14F-4D97-AF65-F5344CB8AC3E}">
        <p14:creationId xmlns:p14="http://schemas.microsoft.com/office/powerpoint/2010/main" val="136064297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3F9B202-9496-48AE-9593-8C1695DB8B30}"/>
              </a:ext>
            </a:extLst>
          </p:cNvPr>
          <p:cNvSpPr>
            <a:spLocks noGrp="1"/>
          </p:cNvSpPr>
          <p:nvPr>
            <p:ph type="sldNum" sz="quarter" idx="12"/>
          </p:nvPr>
        </p:nvSpPr>
        <p:spPr/>
        <p:txBody>
          <a:bodyPr/>
          <a:lstStyle/>
          <a:p>
            <a:fld id="{1B43F0EC-F9FB-42DF-8495-A9A6B2F90A94}" type="slidenum">
              <a:rPr lang="ro-RO" smtClean="0"/>
              <a:t>32</a:t>
            </a:fld>
            <a:endParaRPr lang="ro-RO"/>
          </a:p>
        </p:txBody>
      </p:sp>
      <p:pic>
        <p:nvPicPr>
          <p:cNvPr id="3" name="Picture 2">
            <a:extLst>
              <a:ext uri="{FF2B5EF4-FFF2-40B4-BE49-F238E27FC236}">
                <a16:creationId xmlns:a16="http://schemas.microsoft.com/office/drawing/2014/main" id="{D3C72C33-B27A-4B7D-A399-7AF5815DD3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12" y="-27384"/>
            <a:ext cx="5049561" cy="1030110"/>
          </a:xfrm>
          <a:prstGeom prst="rect">
            <a:avLst/>
          </a:prstGeom>
        </p:spPr>
      </p:pic>
      <p:pic>
        <p:nvPicPr>
          <p:cNvPr id="4" name="Picture 3">
            <a:extLst>
              <a:ext uri="{FF2B5EF4-FFF2-40B4-BE49-F238E27FC236}">
                <a16:creationId xmlns:a16="http://schemas.microsoft.com/office/drawing/2014/main" id="{554AEA3D-3ED7-48D1-A4FA-295C5E1CDF5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sp>
        <p:nvSpPr>
          <p:cNvPr id="6" name="TextBox 5">
            <a:extLst>
              <a:ext uri="{FF2B5EF4-FFF2-40B4-BE49-F238E27FC236}">
                <a16:creationId xmlns:a16="http://schemas.microsoft.com/office/drawing/2014/main" id="{95CD769D-CE1D-4871-AA31-6522DD095AFF}"/>
              </a:ext>
            </a:extLst>
          </p:cNvPr>
          <p:cNvSpPr txBox="1"/>
          <p:nvPr/>
        </p:nvSpPr>
        <p:spPr>
          <a:xfrm>
            <a:off x="993228" y="1450428"/>
            <a:ext cx="10208156" cy="707886"/>
          </a:xfrm>
          <a:prstGeom prst="rect">
            <a:avLst/>
          </a:prstGeom>
          <a:noFill/>
        </p:spPr>
        <p:txBody>
          <a:bodyPr wrap="square" rtlCol="0">
            <a:spAutoFit/>
          </a:bodyPr>
          <a:lstStyle/>
          <a:p>
            <a:r>
              <a:rPr lang="en-US" sz="2000" b="1" dirty="0">
                <a:latin typeface="Palatino Linotype" panose="02040502050505030304" pitchFamily="18" charset="0"/>
              </a:rPr>
              <a:t>Enter in the browser address bar </a:t>
            </a:r>
            <a:r>
              <a:rPr lang="ro-RO" sz="2000" b="1" dirty="0">
                <a:latin typeface="Palatino Linotype" panose="02040502050505030304" pitchFamily="18" charset="0"/>
              </a:rPr>
              <a:t>https://webgate.ec.europa.eu/regprof </a:t>
            </a:r>
            <a:r>
              <a:rPr lang="en-US" sz="2000" b="1" dirty="0" smtClean="0">
                <a:latin typeface="Palatino Linotype" panose="02040502050505030304" pitchFamily="18" charset="0"/>
              </a:rPr>
              <a:t>and</a:t>
            </a:r>
            <a:r>
              <a:rPr lang="ro-RO" sz="2000" b="1" dirty="0" smtClean="0">
                <a:latin typeface="Palatino Linotype" panose="02040502050505030304" pitchFamily="18" charset="0"/>
              </a:rPr>
              <a:t> </a:t>
            </a:r>
            <a:r>
              <a:rPr lang="ro-RO" sz="2000" b="1" dirty="0">
                <a:latin typeface="Palatino Linotype" panose="02040502050505030304" pitchFamily="18" charset="0"/>
              </a:rPr>
              <a:t>Login (new credentials) </a:t>
            </a:r>
            <a:r>
              <a:rPr lang="en-US" sz="2000" b="1" dirty="0">
                <a:latin typeface="Palatino Linotype" panose="02040502050505030304" pitchFamily="18" charset="0"/>
              </a:rPr>
              <a:t>and you receive a confirmation message:</a:t>
            </a:r>
            <a:endParaRPr lang="ro-RO" sz="2000" b="1" dirty="0">
              <a:latin typeface="Palatino Linotype" panose="02040502050505030304" pitchFamily="18" charset="0"/>
            </a:endParaRPr>
          </a:p>
        </p:txBody>
      </p:sp>
      <p:pic>
        <p:nvPicPr>
          <p:cNvPr id="11" name="Picture 10">
            <a:extLst>
              <a:ext uri="{FF2B5EF4-FFF2-40B4-BE49-F238E27FC236}">
                <a16:creationId xmlns:a16="http://schemas.microsoft.com/office/drawing/2014/main" id="{D1161AB5-1DD7-414C-BA4A-105A6570D532}"/>
              </a:ext>
            </a:extLst>
          </p:cNvPr>
          <p:cNvPicPr/>
          <p:nvPr/>
        </p:nvPicPr>
        <p:blipFill>
          <a:blip r:embed="rId4"/>
          <a:stretch>
            <a:fillRect/>
          </a:stretch>
        </p:blipFill>
        <p:spPr>
          <a:xfrm>
            <a:off x="1135117" y="2290683"/>
            <a:ext cx="4783705" cy="3747770"/>
          </a:xfrm>
          <a:prstGeom prst="rect">
            <a:avLst/>
          </a:prstGeom>
        </p:spPr>
      </p:pic>
      <p:pic>
        <p:nvPicPr>
          <p:cNvPr id="13" name="Picture 12">
            <a:extLst>
              <a:ext uri="{FF2B5EF4-FFF2-40B4-BE49-F238E27FC236}">
                <a16:creationId xmlns:a16="http://schemas.microsoft.com/office/drawing/2014/main" id="{A23F8292-47EB-4C76-B18F-CB0B58181CC6}"/>
              </a:ext>
            </a:extLst>
          </p:cNvPr>
          <p:cNvPicPr>
            <a:picLocks noChangeAspect="1"/>
          </p:cNvPicPr>
          <p:nvPr/>
        </p:nvPicPr>
        <p:blipFill>
          <a:blip r:embed="rId5"/>
          <a:stretch>
            <a:fillRect/>
          </a:stretch>
        </p:blipFill>
        <p:spPr>
          <a:xfrm>
            <a:off x="5918822" y="2290683"/>
            <a:ext cx="6019800" cy="3747770"/>
          </a:xfrm>
          <a:prstGeom prst="rect">
            <a:avLst/>
          </a:prstGeom>
        </p:spPr>
      </p:pic>
    </p:spTree>
    <p:extLst>
      <p:ext uri="{BB962C8B-B14F-4D97-AF65-F5344CB8AC3E}">
        <p14:creationId xmlns:p14="http://schemas.microsoft.com/office/powerpoint/2010/main" val="165123946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22464DD-91FD-43A5-93C1-A9186AE5928B}"/>
              </a:ext>
            </a:extLst>
          </p:cNvPr>
          <p:cNvSpPr>
            <a:spLocks noGrp="1"/>
          </p:cNvSpPr>
          <p:nvPr>
            <p:ph type="sldNum" sz="quarter" idx="12"/>
          </p:nvPr>
        </p:nvSpPr>
        <p:spPr/>
        <p:txBody>
          <a:bodyPr/>
          <a:lstStyle/>
          <a:p>
            <a:fld id="{1B43F0EC-F9FB-42DF-8495-A9A6B2F90A94}" type="slidenum">
              <a:rPr lang="ro-RO" smtClean="0"/>
              <a:t>33</a:t>
            </a:fld>
            <a:endParaRPr lang="ro-RO"/>
          </a:p>
        </p:txBody>
      </p:sp>
      <p:sp>
        <p:nvSpPr>
          <p:cNvPr id="5" name="Rectangle 2">
            <a:extLst>
              <a:ext uri="{FF2B5EF4-FFF2-40B4-BE49-F238E27FC236}">
                <a16:creationId xmlns:a16="http://schemas.microsoft.com/office/drawing/2014/main" id="{B7A6771C-F12C-4FD0-9686-BF9971807D79}"/>
              </a:ext>
            </a:extLst>
          </p:cNvPr>
          <p:cNvSpPr>
            <a:spLocks noChangeArrowheads="1"/>
          </p:cNvSpPr>
          <p:nvPr/>
        </p:nvSpPr>
        <p:spPr bwMode="auto">
          <a:xfrm>
            <a:off x="472965" y="1297321"/>
            <a:ext cx="10933371"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ro-RO" sz="2000" b="1" i="0" u="none" strike="noStrike" cap="none" normalizeH="0" baseline="0" dirty="0">
                <a:ln>
                  <a:noFill/>
                </a:ln>
                <a:solidFill>
                  <a:schemeClr val="tx1"/>
                </a:solidFill>
                <a:effectLst/>
                <a:latin typeface="Palatino Linotype" panose="02040502050505030304" pitchFamily="18" charset="0"/>
              </a:rPr>
              <a:t>A </a:t>
            </a:r>
            <a:r>
              <a:rPr kumimoji="0" lang="ro-RO" altLang="ro-RO" sz="2000" b="1" i="0" u="none" strike="noStrike" cap="none" normalizeH="0" baseline="0" dirty="0">
                <a:ln>
                  <a:noFill/>
                </a:ln>
                <a:solidFill>
                  <a:schemeClr val="tx1"/>
                </a:solidFill>
                <a:effectLst/>
                <a:latin typeface="Palatino Linotype" panose="02040502050505030304" pitchFamily="18" charset="0"/>
              </a:rPr>
              <a:t>window with a simplified form to fill in the user / authority / reason for requesting access to RegProf is displayed, then I get access,  or / and I receive an email confirming the activation of the RegProf access account:</a:t>
            </a:r>
          </a:p>
        </p:txBody>
      </p:sp>
      <p:pic>
        <p:nvPicPr>
          <p:cNvPr id="6" name="Picture 5">
            <a:extLst>
              <a:ext uri="{FF2B5EF4-FFF2-40B4-BE49-F238E27FC236}">
                <a16:creationId xmlns:a16="http://schemas.microsoft.com/office/drawing/2014/main" id="{C9D63895-4B65-4BA8-A350-9F7F51DFFB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12" y="-27384"/>
            <a:ext cx="5049561" cy="1030110"/>
          </a:xfrm>
          <a:prstGeom prst="rect">
            <a:avLst/>
          </a:prstGeom>
        </p:spPr>
      </p:pic>
      <p:pic>
        <p:nvPicPr>
          <p:cNvPr id="7" name="Picture 6">
            <a:extLst>
              <a:ext uri="{FF2B5EF4-FFF2-40B4-BE49-F238E27FC236}">
                <a16:creationId xmlns:a16="http://schemas.microsoft.com/office/drawing/2014/main" id="{28DBD9E3-8441-4DB4-9441-20719E0FD6D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pic>
        <p:nvPicPr>
          <p:cNvPr id="8" name="Picture 7">
            <a:extLst>
              <a:ext uri="{FF2B5EF4-FFF2-40B4-BE49-F238E27FC236}">
                <a16:creationId xmlns:a16="http://schemas.microsoft.com/office/drawing/2014/main" id="{6F3116FA-E12B-4AFA-83F1-FB6D6843D17B}"/>
              </a:ext>
            </a:extLst>
          </p:cNvPr>
          <p:cNvPicPr/>
          <p:nvPr/>
        </p:nvPicPr>
        <p:blipFill>
          <a:blip r:embed="rId4"/>
          <a:stretch>
            <a:fillRect/>
          </a:stretch>
        </p:blipFill>
        <p:spPr>
          <a:xfrm>
            <a:off x="1247444" y="2312984"/>
            <a:ext cx="9342755" cy="3193415"/>
          </a:xfrm>
          <a:prstGeom prst="rect">
            <a:avLst/>
          </a:prstGeom>
        </p:spPr>
      </p:pic>
    </p:spTree>
    <p:extLst>
      <p:ext uri="{BB962C8B-B14F-4D97-AF65-F5344CB8AC3E}">
        <p14:creationId xmlns:p14="http://schemas.microsoft.com/office/powerpoint/2010/main" val="243429992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8975924-ABD3-4FE3-8308-360F8F525BE3}"/>
              </a:ext>
            </a:extLst>
          </p:cNvPr>
          <p:cNvSpPr>
            <a:spLocks noGrp="1"/>
          </p:cNvSpPr>
          <p:nvPr>
            <p:ph type="sldNum" sz="quarter" idx="12"/>
          </p:nvPr>
        </p:nvSpPr>
        <p:spPr/>
        <p:txBody>
          <a:bodyPr/>
          <a:lstStyle/>
          <a:p>
            <a:fld id="{1B43F0EC-F9FB-42DF-8495-A9A6B2F90A94}" type="slidenum">
              <a:rPr lang="ro-RO" smtClean="0"/>
              <a:t>34</a:t>
            </a:fld>
            <a:endParaRPr lang="ro-RO"/>
          </a:p>
        </p:txBody>
      </p:sp>
      <p:pic>
        <p:nvPicPr>
          <p:cNvPr id="3" name="Picture 2">
            <a:extLst>
              <a:ext uri="{FF2B5EF4-FFF2-40B4-BE49-F238E27FC236}">
                <a16:creationId xmlns:a16="http://schemas.microsoft.com/office/drawing/2014/main" id="{8776C396-D8CB-4BBC-8C67-2B265CB135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12" y="-27384"/>
            <a:ext cx="5049561" cy="1030110"/>
          </a:xfrm>
          <a:prstGeom prst="rect">
            <a:avLst/>
          </a:prstGeom>
        </p:spPr>
      </p:pic>
      <p:pic>
        <p:nvPicPr>
          <p:cNvPr id="4" name="Picture 3">
            <a:extLst>
              <a:ext uri="{FF2B5EF4-FFF2-40B4-BE49-F238E27FC236}">
                <a16:creationId xmlns:a16="http://schemas.microsoft.com/office/drawing/2014/main" id="{92591224-93E4-4488-B682-2A7474EC41D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sp>
        <p:nvSpPr>
          <p:cNvPr id="5" name="TextBox 4">
            <a:extLst>
              <a:ext uri="{FF2B5EF4-FFF2-40B4-BE49-F238E27FC236}">
                <a16:creationId xmlns:a16="http://schemas.microsoft.com/office/drawing/2014/main" id="{17BEA08C-BEC0-4049-83AC-16D7471FCA3A}"/>
              </a:ext>
            </a:extLst>
          </p:cNvPr>
          <p:cNvSpPr txBox="1"/>
          <p:nvPr/>
        </p:nvSpPr>
        <p:spPr>
          <a:xfrm>
            <a:off x="977462" y="1229710"/>
            <a:ext cx="6700345" cy="400110"/>
          </a:xfrm>
          <a:prstGeom prst="rect">
            <a:avLst/>
          </a:prstGeom>
          <a:noFill/>
        </p:spPr>
        <p:txBody>
          <a:bodyPr wrap="square" rtlCol="0">
            <a:spAutoFit/>
          </a:bodyPr>
          <a:lstStyle/>
          <a:p>
            <a:r>
              <a:rPr lang="en-US" sz="2000" b="1" dirty="0">
                <a:latin typeface="Palatino Linotype" panose="02040502050505030304" pitchFamily="18" charset="0"/>
              </a:rPr>
              <a:t>Sign in with an EU Login account</a:t>
            </a:r>
            <a:endParaRPr lang="ro-RO" sz="2000" b="1" dirty="0">
              <a:latin typeface="Palatino Linotype" panose="02040502050505030304" pitchFamily="18" charset="0"/>
            </a:endParaRPr>
          </a:p>
        </p:txBody>
      </p:sp>
      <p:pic>
        <p:nvPicPr>
          <p:cNvPr id="6" name="Picture 5">
            <a:extLst>
              <a:ext uri="{FF2B5EF4-FFF2-40B4-BE49-F238E27FC236}">
                <a16:creationId xmlns:a16="http://schemas.microsoft.com/office/drawing/2014/main" id="{C4F5125F-C3CF-4151-8AD7-E25A506F5391}"/>
              </a:ext>
            </a:extLst>
          </p:cNvPr>
          <p:cNvPicPr>
            <a:picLocks noChangeAspect="1"/>
          </p:cNvPicPr>
          <p:nvPr/>
        </p:nvPicPr>
        <p:blipFill>
          <a:blip r:embed="rId4"/>
          <a:stretch>
            <a:fillRect/>
          </a:stretch>
        </p:blipFill>
        <p:spPr>
          <a:xfrm>
            <a:off x="977462" y="1229710"/>
            <a:ext cx="9553904" cy="1876097"/>
          </a:xfrm>
          <a:prstGeom prst="rect">
            <a:avLst/>
          </a:prstGeom>
        </p:spPr>
      </p:pic>
      <p:pic>
        <p:nvPicPr>
          <p:cNvPr id="7" name="Picture 6">
            <a:extLst>
              <a:ext uri="{FF2B5EF4-FFF2-40B4-BE49-F238E27FC236}">
                <a16:creationId xmlns:a16="http://schemas.microsoft.com/office/drawing/2014/main" id="{72C1FFBF-3B18-4F98-829F-071EB56BCF1D}"/>
              </a:ext>
            </a:extLst>
          </p:cNvPr>
          <p:cNvPicPr>
            <a:picLocks noChangeAspect="1"/>
          </p:cNvPicPr>
          <p:nvPr/>
        </p:nvPicPr>
        <p:blipFill>
          <a:blip r:embed="rId5"/>
          <a:stretch>
            <a:fillRect/>
          </a:stretch>
        </p:blipFill>
        <p:spPr>
          <a:xfrm>
            <a:off x="1190296" y="3105807"/>
            <a:ext cx="9128235" cy="1923393"/>
          </a:xfrm>
          <a:prstGeom prst="rect">
            <a:avLst/>
          </a:prstGeom>
        </p:spPr>
      </p:pic>
    </p:spTree>
    <p:extLst>
      <p:ext uri="{BB962C8B-B14F-4D97-AF65-F5344CB8AC3E}">
        <p14:creationId xmlns:p14="http://schemas.microsoft.com/office/powerpoint/2010/main" val="89929438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7F83E5B-128C-4B9F-BC61-FE949502D6DA}"/>
              </a:ext>
            </a:extLst>
          </p:cNvPr>
          <p:cNvSpPr>
            <a:spLocks noGrp="1"/>
          </p:cNvSpPr>
          <p:nvPr>
            <p:ph type="sldNum" sz="quarter" idx="12"/>
          </p:nvPr>
        </p:nvSpPr>
        <p:spPr/>
        <p:txBody>
          <a:bodyPr/>
          <a:lstStyle/>
          <a:p>
            <a:fld id="{1B43F0EC-F9FB-42DF-8495-A9A6B2F90A94}" type="slidenum">
              <a:rPr lang="ro-RO" smtClean="0"/>
              <a:t>35</a:t>
            </a:fld>
            <a:endParaRPr lang="ro-RO"/>
          </a:p>
        </p:txBody>
      </p:sp>
      <p:pic>
        <p:nvPicPr>
          <p:cNvPr id="3" name="Picture 2">
            <a:extLst>
              <a:ext uri="{FF2B5EF4-FFF2-40B4-BE49-F238E27FC236}">
                <a16:creationId xmlns:a16="http://schemas.microsoft.com/office/drawing/2014/main" id="{4E15E600-6734-496E-8573-7A4807A64D13}"/>
              </a:ext>
            </a:extLst>
          </p:cNvPr>
          <p:cNvPicPr>
            <a:picLocks noChangeAspect="1"/>
          </p:cNvPicPr>
          <p:nvPr/>
        </p:nvPicPr>
        <p:blipFill>
          <a:blip r:embed="rId2"/>
          <a:stretch>
            <a:fillRect/>
          </a:stretch>
        </p:blipFill>
        <p:spPr>
          <a:xfrm>
            <a:off x="1214236" y="1134553"/>
            <a:ext cx="9790095" cy="2854688"/>
          </a:xfrm>
          <a:prstGeom prst="rect">
            <a:avLst/>
          </a:prstGeom>
        </p:spPr>
      </p:pic>
      <p:pic>
        <p:nvPicPr>
          <p:cNvPr id="4" name="Picture 3">
            <a:extLst>
              <a:ext uri="{FF2B5EF4-FFF2-40B4-BE49-F238E27FC236}">
                <a16:creationId xmlns:a16="http://schemas.microsoft.com/office/drawing/2014/main" id="{E1D77C8D-E178-459C-8633-EA457BDE53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12" y="-27384"/>
            <a:ext cx="5049561" cy="1030110"/>
          </a:xfrm>
          <a:prstGeom prst="rect">
            <a:avLst/>
          </a:prstGeom>
        </p:spPr>
      </p:pic>
      <p:pic>
        <p:nvPicPr>
          <p:cNvPr id="5" name="Picture 4">
            <a:extLst>
              <a:ext uri="{FF2B5EF4-FFF2-40B4-BE49-F238E27FC236}">
                <a16:creationId xmlns:a16="http://schemas.microsoft.com/office/drawing/2014/main" id="{AEA77E26-2736-4E3E-BB01-79B0C87906B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spTree>
    <p:extLst>
      <p:ext uri="{BB962C8B-B14F-4D97-AF65-F5344CB8AC3E}">
        <p14:creationId xmlns:p14="http://schemas.microsoft.com/office/powerpoint/2010/main" val="414921753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B43F0EC-F9FB-42DF-8495-A9A6B2F90A94}" type="slidenum">
              <a:rPr lang="ro-RO" smtClean="0"/>
              <a:t>36</a:t>
            </a:fld>
            <a:endParaRPr lang="ro-RO"/>
          </a:p>
        </p:txBody>
      </p:sp>
      <p:pic>
        <p:nvPicPr>
          <p:cNvPr id="4" name="Picture 3">
            <a:extLst>
              <a:ext uri="{FF2B5EF4-FFF2-40B4-BE49-F238E27FC236}">
                <a16:creationId xmlns:a16="http://schemas.microsoft.com/office/drawing/2014/main" id="{E57DB7C3-597D-4109-A414-85CDE8EF4C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671"/>
            <a:ext cx="5049561" cy="1030110"/>
          </a:xfrm>
          <a:prstGeom prst="rect">
            <a:avLst/>
          </a:prstGeom>
        </p:spPr>
      </p:pic>
      <p:pic>
        <p:nvPicPr>
          <p:cNvPr id="5" name="Picture 4">
            <a:extLst>
              <a:ext uri="{FF2B5EF4-FFF2-40B4-BE49-F238E27FC236}">
                <a16:creationId xmlns:a16="http://schemas.microsoft.com/office/drawing/2014/main" id="{4A28D5C1-4CA7-4990-A40B-3FEA86A390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sp>
        <p:nvSpPr>
          <p:cNvPr id="7" name="Rectangle 1"/>
          <p:cNvSpPr>
            <a:spLocks noChangeArrowheads="1"/>
          </p:cNvSpPr>
          <p:nvPr/>
        </p:nvSpPr>
        <p:spPr bwMode="auto">
          <a:xfrm>
            <a:off x="638354" y="940128"/>
            <a:ext cx="10990054"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smtClean="0">
                <a:ln>
                  <a:noFill/>
                </a:ln>
                <a:solidFill>
                  <a:schemeClr val="tx1"/>
                </a:solidFill>
                <a:effectLst/>
                <a:latin typeface="Palatino Linotype" panose="02040502050505030304" pitchFamily="18" charset="0"/>
              </a:rPr>
              <a:t>If you have lost your chosen password: you must write in the address bar</a:t>
            </a:r>
            <a:r>
              <a:rPr kumimoji="0" lang="en-US" altLang="en-US" b="0" i="0" u="none" strike="noStrike" cap="none" normalizeH="0" dirty="0" smtClean="0">
                <a:ln>
                  <a:noFill/>
                </a:ln>
                <a:solidFill>
                  <a:schemeClr val="tx1"/>
                </a:solidFill>
                <a:effectLst/>
                <a:latin typeface="Palatino Linotype" panose="02040502050505030304" pitchFamily="18" charset="0"/>
              </a:rPr>
              <a:t> </a:t>
            </a:r>
            <a:r>
              <a:rPr kumimoji="0" lang="en-US" altLang="en-US" b="1" i="1" u="none" strike="noStrike" cap="none" normalizeH="0" baseline="0" dirty="0" smtClean="0">
                <a:ln>
                  <a:noFill/>
                </a:ln>
                <a:solidFill>
                  <a:schemeClr val="tx1"/>
                </a:solidFill>
                <a:effectLst/>
                <a:latin typeface="Palatino Linotype" panose="02040502050505030304" pitchFamily="18" charset="0"/>
              </a:rPr>
              <a:t>https://webgate.ec.europa.eu/cas/</a:t>
            </a:r>
            <a:r>
              <a:rPr kumimoji="0" lang="en-US" altLang="en-US" b="0" i="1" u="none" strike="noStrike" cap="none" normalizeH="0" baseline="0" dirty="0" smtClean="0">
                <a:ln>
                  <a:noFill/>
                </a:ln>
                <a:solidFill>
                  <a:schemeClr val="tx1"/>
                </a:solidFill>
                <a:effectLst/>
                <a:latin typeface="Palatino Linotype" panose="02040502050505030304" pitchFamily="18" charset="0"/>
              </a:rPr>
              <a:t> </a:t>
            </a:r>
            <a:r>
              <a:rPr kumimoji="0" lang="en-US" altLang="en-US" b="0" i="0" u="none" strike="noStrike" cap="none" normalizeH="0" baseline="0" dirty="0" smtClean="0">
                <a:ln>
                  <a:noFill/>
                </a:ln>
                <a:solidFill>
                  <a:schemeClr val="tx1"/>
                </a:solidFill>
                <a:effectLst/>
                <a:latin typeface="Palatino Linotype" panose="02040502050505030304" pitchFamily="18" charset="0"/>
              </a:rPr>
              <a:t>and log in with your email address, because you lost your password click on </a:t>
            </a:r>
            <a:r>
              <a:rPr kumimoji="0" lang="en-US" altLang="en-US" b="1" i="1" u="none" strike="noStrike" cap="none" normalizeH="0" baseline="0" dirty="0" smtClean="0">
                <a:ln>
                  <a:noFill/>
                </a:ln>
                <a:solidFill>
                  <a:schemeClr val="tx1"/>
                </a:solidFill>
                <a:effectLst/>
                <a:latin typeface="Palatino Linotype" panose="02040502050505030304" pitchFamily="18" charset="0"/>
              </a:rPr>
              <a:t>Lost your Password? </a:t>
            </a:r>
          </a:p>
        </p:txBody>
      </p:sp>
      <p:pic>
        <p:nvPicPr>
          <p:cNvPr id="9" name="Picture 8"/>
          <p:cNvPicPr>
            <a:picLocks noChangeAspect="1"/>
          </p:cNvPicPr>
          <p:nvPr/>
        </p:nvPicPr>
        <p:blipFill>
          <a:blip r:embed="rId4"/>
          <a:stretch>
            <a:fillRect/>
          </a:stretch>
        </p:blipFill>
        <p:spPr>
          <a:xfrm>
            <a:off x="638354" y="1928072"/>
            <a:ext cx="9067815" cy="4494210"/>
          </a:xfrm>
          <a:prstGeom prst="rect">
            <a:avLst/>
          </a:prstGeom>
        </p:spPr>
      </p:pic>
    </p:spTree>
    <p:extLst>
      <p:ext uri="{BB962C8B-B14F-4D97-AF65-F5344CB8AC3E}">
        <p14:creationId xmlns:p14="http://schemas.microsoft.com/office/powerpoint/2010/main" val="127749871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B43F0EC-F9FB-42DF-8495-A9A6B2F90A94}" type="slidenum">
              <a:rPr lang="ro-RO" smtClean="0"/>
              <a:t>37</a:t>
            </a:fld>
            <a:endParaRPr lang="ro-RO"/>
          </a:p>
        </p:txBody>
      </p:sp>
      <p:pic>
        <p:nvPicPr>
          <p:cNvPr id="3" name="Picture 2">
            <a:extLst>
              <a:ext uri="{FF2B5EF4-FFF2-40B4-BE49-F238E27FC236}">
                <a16:creationId xmlns:a16="http://schemas.microsoft.com/office/drawing/2014/main" id="{E57DB7C3-597D-4109-A414-85CDE8EF4C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671"/>
            <a:ext cx="5049561" cy="1030110"/>
          </a:xfrm>
          <a:prstGeom prst="rect">
            <a:avLst/>
          </a:prstGeom>
        </p:spPr>
      </p:pic>
      <p:pic>
        <p:nvPicPr>
          <p:cNvPr id="4" name="Picture 3">
            <a:extLst>
              <a:ext uri="{FF2B5EF4-FFF2-40B4-BE49-F238E27FC236}">
                <a16:creationId xmlns:a16="http://schemas.microsoft.com/office/drawing/2014/main" id="{4A28D5C1-4CA7-4990-A40B-3FEA86A390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sp>
        <p:nvSpPr>
          <p:cNvPr id="8" name="Rectangle 2"/>
          <p:cNvSpPr>
            <a:spLocks noChangeArrowheads="1"/>
          </p:cNvSpPr>
          <p:nvPr/>
        </p:nvSpPr>
        <p:spPr bwMode="auto">
          <a:xfrm rot="10800000" flipV="1">
            <a:off x="750678" y="1046781"/>
            <a:ext cx="1011860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dirty="0">
                <a:latin typeface="Palatino Linotype" panose="02040502050505030304" pitchFamily="18" charset="0"/>
              </a:rPr>
              <a:t>C</a:t>
            </a:r>
            <a:r>
              <a:rPr kumimoji="0" lang="en-US" altLang="en-US" b="0" i="0" u="none" strike="noStrike" cap="none" normalizeH="0" baseline="0" dirty="0" smtClean="0">
                <a:ln>
                  <a:noFill/>
                </a:ln>
                <a:solidFill>
                  <a:schemeClr val="tx1"/>
                </a:solidFill>
                <a:effectLst/>
                <a:latin typeface="Palatino Linotype" panose="02040502050505030304" pitchFamily="18" charset="0"/>
              </a:rPr>
              <a:t>omplete the required code in the New Password window and then click Get a Password: </a:t>
            </a:r>
          </a:p>
        </p:txBody>
      </p:sp>
      <p:pic>
        <p:nvPicPr>
          <p:cNvPr id="9" name="Picture 8"/>
          <p:cNvPicPr>
            <a:picLocks noChangeAspect="1"/>
          </p:cNvPicPr>
          <p:nvPr/>
        </p:nvPicPr>
        <p:blipFill>
          <a:blip r:embed="rId4"/>
          <a:stretch>
            <a:fillRect/>
          </a:stretch>
        </p:blipFill>
        <p:spPr>
          <a:xfrm>
            <a:off x="985029" y="1416114"/>
            <a:ext cx="8805952" cy="4755132"/>
          </a:xfrm>
          <a:prstGeom prst="rect">
            <a:avLst/>
          </a:prstGeom>
        </p:spPr>
      </p:pic>
    </p:spTree>
    <p:extLst>
      <p:ext uri="{BB962C8B-B14F-4D97-AF65-F5344CB8AC3E}">
        <p14:creationId xmlns:p14="http://schemas.microsoft.com/office/powerpoint/2010/main" val="373671648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B43F0EC-F9FB-42DF-8495-A9A6B2F90A94}" type="slidenum">
              <a:rPr lang="ro-RO" smtClean="0"/>
              <a:t>38</a:t>
            </a:fld>
            <a:endParaRPr lang="ro-RO"/>
          </a:p>
        </p:txBody>
      </p:sp>
      <p:pic>
        <p:nvPicPr>
          <p:cNvPr id="3" name="Picture 2">
            <a:extLst>
              <a:ext uri="{FF2B5EF4-FFF2-40B4-BE49-F238E27FC236}">
                <a16:creationId xmlns:a16="http://schemas.microsoft.com/office/drawing/2014/main" id="{E57DB7C3-597D-4109-A414-85CDE8EF4C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671"/>
            <a:ext cx="5049561" cy="1030110"/>
          </a:xfrm>
          <a:prstGeom prst="rect">
            <a:avLst/>
          </a:prstGeom>
        </p:spPr>
      </p:pic>
      <p:pic>
        <p:nvPicPr>
          <p:cNvPr id="4" name="Picture 3">
            <a:extLst>
              <a:ext uri="{FF2B5EF4-FFF2-40B4-BE49-F238E27FC236}">
                <a16:creationId xmlns:a16="http://schemas.microsoft.com/office/drawing/2014/main" id="{4A28D5C1-4CA7-4990-A40B-3FEA86A390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sp>
        <p:nvSpPr>
          <p:cNvPr id="5" name="Rectangle 1"/>
          <p:cNvSpPr>
            <a:spLocks noChangeArrowheads="1"/>
          </p:cNvSpPr>
          <p:nvPr/>
        </p:nvSpPr>
        <p:spPr bwMode="auto">
          <a:xfrm>
            <a:off x="293297" y="1233954"/>
            <a:ext cx="1102455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smtClean="0">
                <a:ln>
                  <a:noFill/>
                </a:ln>
                <a:solidFill>
                  <a:schemeClr val="tx1"/>
                </a:solidFill>
                <a:effectLst/>
                <a:latin typeface="Palatino Linotype" panose="02040502050505030304" pitchFamily="18" charset="0"/>
              </a:rPr>
              <a:t>And follow the steps outlined in the emails </a:t>
            </a:r>
            <a:r>
              <a:rPr lang="en-US" altLang="en-US" dirty="0" smtClean="0">
                <a:latin typeface="Palatino Linotype" panose="02040502050505030304" pitchFamily="18" charset="0"/>
              </a:rPr>
              <a:t>you </a:t>
            </a:r>
            <a:r>
              <a:rPr kumimoji="0" lang="en-US" altLang="en-US" b="0" i="0" u="none" strike="noStrike" cap="none" normalizeH="0" baseline="0" dirty="0" smtClean="0">
                <a:ln>
                  <a:noFill/>
                </a:ln>
                <a:solidFill>
                  <a:schemeClr val="tx1"/>
                </a:solidFill>
                <a:effectLst/>
                <a:latin typeface="Palatino Linotype" panose="02040502050505030304" pitchFamily="18" charset="0"/>
              </a:rPr>
              <a:t>receive from the European Commission: </a:t>
            </a:r>
          </a:p>
        </p:txBody>
      </p:sp>
      <p:pic>
        <p:nvPicPr>
          <p:cNvPr id="6" name="Picture 5"/>
          <p:cNvPicPr>
            <a:picLocks noChangeAspect="1"/>
          </p:cNvPicPr>
          <p:nvPr/>
        </p:nvPicPr>
        <p:blipFill>
          <a:blip r:embed="rId4"/>
          <a:stretch>
            <a:fillRect/>
          </a:stretch>
        </p:blipFill>
        <p:spPr>
          <a:xfrm>
            <a:off x="1119187" y="1682151"/>
            <a:ext cx="9953625" cy="4418611"/>
          </a:xfrm>
          <a:prstGeom prst="rect">
            <a:avLst/>
          </a:prstGeom>
        </p:spPr>
      </p:pic>
    </p:spTree>
    <p:extLst>
      <p:ext uri="{BB962C8B-B14F-4D97-AF65-F5344CB8AC3E}">
        <p14:creationId xmlns:p14="http://schemas.microsoft.com/office/powerpoint/2010/main" val="231548179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B43F0EC-F9FB-42DF-8495-A9A6B2F90A94}" type="slidenum">
              <a:rPr lang="ro-RO" smtClean="0"/>
              <a:t>39</a:t>
            </a:fld>
            <a:endParaRPr lang="ro-RO"/>
          </a:p>
        </p:txBody>
      </p:sp>
      <p:pic>
        <p:nvPicPr>
          <p:cNvPr id="3" name="Picture 2">
            <a:extLst>
              <a:ext uri="{FF2B5EF4-FFF2-40B4-BE49-F238E27FC236}">
                <a16:creationId xmlns:a16="http://schemas.microsoft.com/office/drawing/2014/main" id="{E57DB7C3-597D-4109-A414-85CDE8EF4C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671"/>
            <a:ext cx="5049561" cy="1030110"/>
          </a:xfrm>
          <a:prstGeom prst="rect">
            <a:avLst/>
          </a:prstGeom>
        </p:spPr>
      </p:pic>
      <p:pic>
        <p:nvPicPr>
          <p:cNvPr id="4" name="Picture 3">
            <a:extLst>
              <a:ext uri="{FF2B5EF4-FFF2-40B4-BE49-F238E27FC236}">
                <a16:creationId xmlns:a16="http://schemas.microsoft.com/office/drawing/2014/main" id="{4A28D5C1-4CA7-4990-A40B-3FEA86A390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sp>
        <p:nvSpPr>
          <p:cNvPr id="5" name="Rectangle 1"/>
          <p:cNvSpPr>
            <a:spLocks noChangeArrowheads="1"/>
          </p:cNvSpPr>
          <p:nvPr/>
        </p:nvSpPr>
        <p:spPr bwMode="auto">
          <a:xfrm>
            <a:off x="1337094" y="931501"/>
            <a:ext cx="9864290"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smtClean="0">
                <a:ln>
                  <a:noFill/>
                </a:ln>
                <a:solidFill>
                  <a:schemeClr val="tx1"/>
                </a:solidFill>
                <a:effectLst/>
                <a:latin typeface="Palatino Linotype" panose="02040502050505030304" pitchFamily="18" charset="0"/>
              </a:rPr>
              <a:t>If </a:t>
            </a:r>
            <a:r>
              <a:rPr lang="en-US" altLang="en-US" dirty="0" smtClean="0">
                <a:latin typeface="Palatino Linotype" panose="02040502050505030304" pitchFamily="18" charset="0"/>
              </a:rPr>
              <a:t>you</a:t>
            </a:r>
            <a:r>
              <a:rPr kumimoji="0" lang="en-US" altLang="en-US" b="0" i="0" u="none" strike="noStrike" cap="none" normalizeH="0" baseline="0" dirty="0" smtClean="0">
                <a:ln>
                  <a:noFill/>
                </a:ln>
                <a:solidFill>
                  <a:schemeClr val="tx1"/>
                </a:solidFill>
                <a:effectLst/>
                <a:latin typeface="Palatino Linotype" panose="02040502050505030304" pitchFamily="18" charset="0"/>
              </a:rPr>
              <a:t> </a:t>
            </a:r>
            <a:r>
              <a:rPr kumimoji="0" lang="en-US" altLang="en-US" u="none" strike="noStrike" cap="none" normalizeH="0" baseline="0" dirty="0" smtClean="0">
                <a:ln>
                  <a:noFill/>
                </a:ln>
                <a:solidFill>
                  <a:schemeClr val="tx1"/>
                </a:solidFill>
                <a:effectLst/>
                <a:latin typeface="Palatino Linotype" panose="02040502050505030304" pitchFamily="18" charset="0"/>
              </a:rPr>
              <a:t>want to change your chosen password</a:t>
            </a:r>
            <a:r>
              <a:rPr kumimoji="0" lang="en-US" altLang="en-US" b="0" i="0" u="none" strike="noStrike" cap="none" normalizeH="0" baseline="0" dirty="0" smtClean="0">
                <a:ln>
                  <a:noFill/>
                </a:ln>
                <a:solidFill>
                  <a:schemeClr val="tx1"/>
                </a:solidFill>
                <a:effectLst/>
                <a:latin typeface="Palatino Linotype" panose="02040502050505030304" pitchFamily="18" charset="0"/>
              </a:rPr>
              <a:t>: you write in the address bar: https://webgate.ec.europa.eu/cas/ and log in with your credentials, then click </a:t>
            </a:r>
            <a:r>
              <a:rPr kumimoji="0" lang="en-US" altLang="en-US" b="1" i="1" u="none" strike="noStrike" cap="none" normalizeH="0" baseline="0" dirty="0" smtClean="0">
                <a:ln>
                  <a:noFill/>
                </a:ln>
                <a:solidFill>
                  <a:schemeClr val="tx1"/>
                </a:solidFill>
                <a:effectLst/>
                <a:latin typeface="Palatino Linotype" panose="02040502050505030304" pitchFamily="18" charset="0"/>
              </a:rPr>
              <a:t>Change Password:</a:t>
            </a:r>
          </a:p>
        </p:txBody>
      </p:sp>
      <p:pic>
        <p:nvPicPr>
          <p:cNvPr id="6" name="Picture 5"/>
          <p:cNvPicPr>
            <a:picLocks noChangeAspect="1"/>
          </p:cNvPicPr>
          <p:nvPr/>
        </p:nvPicPr>
        <p:blipFill>
          <a:blip r:embed="rId4"/>
          <a:stretch>
            <a:fillRect/>
          </a:stretch>
        </p:blipFill>
        <p:spPr>
          <a:xfrm>
            <a:off x="1045684" y="1854831"/>
            <a:ext cx="10048875" cy="4315991"/>
          </a:xfrm>
          <a:prstGeom prst="rect">
            <a:avLst/>
          </a:prstGeom>
        </p:spPr>
      </p:pic>
    </p:spTree>
    <p:extLst>
      <p:ext uri="{BB962C8B-B14F-4D97-AF65-F5344CB8AC3E}">
        <p14:creationId xmlns:p14="http://schemas.microsoft.com/office/powerpoint/2010/main" val="379922665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31851" y="1002726"/>
            <a:ext cx="10441641" cy="687076"/>
          </a:xfrm>
        </p:spPr>
        <p:txBody>
          <a:bodyPr>
            <a:normAutofit/>
          </a:bodyPr>
          <a:lstStyle/>
          <a:p>
            <a:pPr algn="ctr"/>
            <a:r>
              <a:rPr lang="ro-RO" b="1" dirty="0" smtClean="0">
                <a:latin typeface="Palatino Linotype" panose="02040502050505030304" pitchFamily="18" charset="0"/>
              </a:rPr>
              <a:t>EU </a:t>
            </a:r>
            <a:r>
              <a:rPr lang="en-US" b="1" dirty="0" smtClean="0">
                <a:latin typeface="Palatino Linotype" panose="02040502050505030304" pitchFamily="18" charset="0"/>
              </a:rPr>
              <a:t>legislation</a:t>
            </a:r>
            <a:endParaRPr lang="en-US" b="1" dirty="0">
              <a:latin typeface="Palatino Linotype" panose="02040502050505030304" pitchFamily="18" charset="0"/>
            </a:endParaRPr>
          </a:p>
        </p:txBody>
      </p:sp>
      <p:sp>
        <p:nvSpPr>
          <p:cNvPr id="3" name="Content Placeholder 2"/>
          <p:cNvSpPr>
            <a:spLocks noGrp="1"/>
          </p:cNvSpPr>
          <p:nvPr>
            <p:ph idx="1"/>
          </p:nvPr>
        </p:nvSpPr>
        <p:spPr>
          <a:xfrm>
            <a:off x="1269507" y="1658867"/>
            <a:ext cx="10188816" cy="4475233"/>
          </a:xfrm>
        </p:spPr>
        <p:txBody>
          <a:bodyPr>
            <a:noAutofit/>
          </a:bodyPr>
          <a:lstStyle/>
          <a:p>
            <a:pPr marL="0" indent="0" algn="just">
              <a:spcBef>
                <a:spcPts val="0"/>
              </a:spcBef>
            </a:pPr>
            <a:r>
              <a:rPr lang="en-US" sz="2000" dirty="0">
                <a:latin typeface="Palatino Linotype" panose="02040502050505030304" pitchFamily="18" charset="0"/>
              </a:rPr>
              <a:t>COM (2013) 676: </a:t>
            </a:r>
            <a:r>
              <a:rPr lang="en-US" sz="2000" dirty="0" smtClean="0">
                <a:latin typeface="Palatino Linotype" panose="02040502050505030304" pitchFamily="18" charset="0"/>
              </a:rPr>
              <a:t>Communication from </a:t>
            </a:r>
            <a:r>
              <a:rPr lang="en-US" sz="2000" dirty="0">
                <a:latin typeface="Palatino Linotype" panose="02040502050505030304" pitchFamily="18" charset="0"/>
              </a:rPr>
              <a:t>t</a:t>
            </a:r>
            <a:r>
              <a:rPr lang="en-US" sz="2000" dirty="0" smtClean="0">
                <a:latin typeface="Palatino Linotype" panose="02040502050505030304" pitchFamily="18" charset="0"/>
              </a:rPr>
              <a:t>he Commission to </a:t>
            </a:r>
            <a:r>
              <a:rPr lang="en-US" sz="2000" dirty="0">
                <a:latin typeface="Palatino Linotype" panose="02040502050505030304" pitchFamily="18" charset="0"/>
              </a:rPr>
              <a:t>t</a:t>
            </a:r>
            <a:r>
              <a:rPr lang="en-US" sz="2000" dirty="0" smtClean="0">
                <a:latin typeface="Palatino Linotype" panose="02040502050505030304" pitchFamily="18" charset="0"/>
              </a:rPr>
              <a:t>he European Parliament, the Council and </a:t>
            </a:r>
            <a:r>
              <a:rPr lang="en-US" sz="2000" dirty="0">
                <a:latin typeface="Palatino Linotype" panose="02040502050505030304" pitchFamily="18" charset="0"/>
              </a:rPr>
              <a:t>t</a:t>
            </a:r>
            <a:r>
              <a:rPr lang="en-US" sz="2000" dirty="0" smtClean="0">
                <a:latin typeface="Palatino Linotype" panose="02040502050505030304" pitchFamily="18" charset="0"/>
              </a:rPr>
              <a:t>he European Economic and Social Committee on </a:t>
            </a:r>
            <a:r>
              <a:rPr lang="en-US" sz="2000" dirty="0">
                <a:latin typeface="Palatino Linotype" panose="02040502050505030304" pitchFamily="18" charset="0"/>
              </a:rPr>
              <a:t>Evaluating national regulations on access to professions</a:t>
            </a:r>
            <a:r>
              <a:rPr lang="ro-RO" sz="2000" b="1" dirty="0" smtClean="0">
                <a:solidFill>
                  <a:schemeClr val="tx1"/>
                </a:solidFill>
                <a:latin typeface="Palatino Linotype" panose="02040502050505030304" pitchFamily="18" charset="0"/>
              </a:rPr>
              <a:t>:</a:t>
            </a:r>
          </a:p>
          <a:p>
            <a:pPr>
              <a:buFontTx/>
              <a:buChar char="-"/>
            </a:pPr>
            <a:r>
              <a:rPr lang="en-US" dirty="0">
                <a:latin typeface="Palatino Linotype" panose="02040502050505030304" pitchFamily="18" charset="0"/>
              </a:rPr>
              <a:t>The transparency and mutual evaluation of regulated professions should result in the </a:t>
            </a:r>
            <a:r>
              <a:rPr lang="en-US" dirty="0" err="1">
                <a:latin typeface="Palatino Linotype" panose="02040502050505030304" pitchFamily="18" charset="0"/>
              </a:rPr>
              <a:t>modernisation</a:t>
            </a:r>
            <a:r>
              <a:rPr lang="en-US" dirty="0">
                <a:latin typeface="Palatino Linotype" panose="02040502050505030304" pitchFamily="18" charset="0"/>
              </a:rPr>
              <a:t> of the national frameworks which limit the access to </a:t>
            </a:r>
            <a:r>
              <a:rPr lang="en-US" dirty="0" smtClean="0">
                <a:latin typeface="Palatino Linotype" panose="02040502050505030304" pitchFamily="18" charset="0"/>
              </a:rPr>
              <a:t>professions</a:t>
            </a:r>
          </a:p>
          <a:p>
            <a:pPr>
              <a:buFontTx/>
              <a:buChar char="-"/>
            </a:pPr>
            <a:r>
              <a:rPr lang="en-US" dirty="0" smtClean="0">
                <a:latin typeface="Palatino Linotype" panose="02040502050505030304" pitchFamily="18" charset="0"/>
              </a:rPr>
              <a:t>First </a:t>
            </a:r>
            <a:r>
              <a:rPr lang="en-US" dirty="0">
                <a:latin typeface="Palatino Linotype" panose="02040502050505030304" pitchFamily="18" charset="0"/>
              </a:rPr>
              <a:t>phase: Mapping of professions in each Member State - </a:t>
            </a:r>
            <a:r>
              <a:rPr lang="en-US" dirty="0">
                <a:latin typeface="Palatino Linotype" panose="02040502050505030304" pitchFamily="18" charset="0"/>
                <a:hlinkClick r:id="rId3"/>
              </a:rPr>
              <a:t>http://</a:t>
            </a:r>
            <a:r>
              <a:rPr lang="en-US" dirty="0" smtClean="0">
                <a:latin typeface="Palatino Linotype" panose="02040502050505030304" pitchFamily="18" charset="0"/>
                <a:hlinkClick r:id="rId3"/>
              </a:rPr>
              <a:t>ec.europa.eu/growth/tools-databases/regprof/index.cfm?action=map&amp;b_services=true</a:t>
            </a:r>
            <a:r>
              <a:rPr lang="en-US" dirty="0" smtClean="0">
                <a:latin typeface="Palatino Linotype" panose="02040502050505030304" pitchFamily="18" charset="0"/>
              </a:rPr>
              <a:t> </a:t>
            </a:r>
          </a:p>
          <a:p>
            <a:pPr>
              <a:buFontTx/>
              <a:buChar char="-"/>
            </a:pPr>
            <a:r>
              <a:rPr lang="en-US" dirty="0" smtClean="0">
                <a:latin typeface="Palatino Linotype" panose="02040502050505030304" pitchFamily="18" charset="0"/>
              </a:rPr>
              <a:t>Second </a:t>
            </a:r>
            <a:r>
              <a:rPr lang="en-US" dirty="0">
                <a:latin typeface="Palatino Linotype" panose="02040502050505030304" pitchFamily="18" charset="0"/>
              </a:rPr>
              <a:t>phase (November 2013 – April 2015): screening, evaluating and national action plans for the first cluster of sectors (business services, construction, manufacturing, real estate, transport, wholesale and </a:t>
            </a:r>
            <a:r>
              <a:rPr lang="en-US" dirty="0" smtClean="0">
                <a:latin typeface="Palatino Linotype" panose="02040502050505030304" pitchFamily="18" charset="0"/>
              </a:rPr>
              <a:t>retail)</a:t>
            </a:r>
          </a:p>
          <a:p>
            <a:pPr>
              <a:buFontTx/>
              <a:buChar char="-"/>
            </a:pPr>
            <a:r>
              <a:rPr lang="en-US" dirty="0">
                <a:latin typeface="Palatino Linotype" panose="02040502050505030304" pitchFamily="18" charset="0"/>
              </a:rPr>
              <a:t> Third phase (June 2014 – January 2016): screening, evaluating and national action plans for the second cluster of sectors </a:t>
            </a:r>
            <a:r>
              <a:rPr lang="en-US" dirty="0" smtClean="0">
                <a:latin typeface="Palatino Linotype" panose="02040502050505030304" pitchFamily="18" charset="0"/>
              </a:rPr>
              <a:t>(education</a:t>
            </a:r>
            <a:r>
              <a:rPr lang="en-US" dirty="0">
                <a:latin typeface="Palatino Linotype" panose="02040502050505030304" pitchFamily="18" charset="0"/>
              </a:rPr>
              <a:t>, entertainment, health and social services, network services other than transport, public administration, tourism, other </a:t>
            </a:r>
            <a:r>
              <a:rPr lang="en-US" dirty="0" smtClean="0">
                <a:latin typeface="Palatino Linotype" panose="02040502050505030304" pitchFamily="18" charset="0"/>
              </a:rPr>
              <a:t>services/activities)</a:t>
            </a:r>
          </a:p>
          <a:p>
            <a:pPr marL="0" indent="0"/>
            <a:r>
              <a:rPr lang="en-US" dirty="0">
                <a:latin typeface="Palatino Linotype" panose="02040502050505030304" pitchFamily="18" charset="0"/>
              </a:rPr>
              <a:t>National Plans: </a:t>
            </a:r>
            <a:r>
              <a:rPr lang="en-US" dirty="0">
                <a:latin typeface="Palatino Linotype" panose="02040502050505030304" pitchFamily="18" charset="0"/>
                <a:hlinkClick r:id="rId4"/>
              </a:rPr>
              <a:t>http://</a:t>
            </a:r>
            <a:r>
              <a:rPr lang="en-US" dirty="0" smtClean="0">
                <a:latin typeface="Palatino Linotype" panose="02040502050505030304" pitchFamily="18" charset="0"/>
                <a:hlinkClick r:id="rId4"/>
              </a:rPr>
              <a:t>ec.europa.eu/DocsRoom/documents/24123</a:t>
            </a:r>
            <a:r>
              <a:rPr lang="en-US" dirty="0" smtClean="0">
                <a:latin typeface="Palatino Linotype" panose="02040502050505030304" pitchFamily="18" charset="0"/>
              </a:rPr>
              <a:t> </a:t>
            </a:r>
          </a:p>
        </p:txBody>
      </p:sp>
      <p:sp>
        <p:nvSpPr>
          <p:cNvPr id="8" name="Slide Number Placeholder 7"/>
          <p:cNvSpPr>
            <a:spLocks noGrp="1"/>
          </p:cNvSpPr>
          <p:nvPr>
            <p:ph type="sldNum" sz="quarter" idx="12"/>
          </p:nvPr>
        </p:nvSpPr>
        <p:spPr>
          <a:xfrm>
            <a:off x="11049755" y="4921250"/>
            <a:ext cx="1142245" cy="669925"/>
          </a:xfrm>
        </p:spPr>
        <p:txBody>
          <a:bodyPr/>
          <a:lstStyle/>
          <a:p>
            <a:r>
              <a:rPr lang="en-GB" dirty="0" smtClean="0"/>
              <a:t>4</a:t>
            </a:r>
            <a:endParaRPr lang="ro-RO" dirty="0"/>
          </a:p>
        </p:txBody>
      </p:sp>
      <p:pic>
        <p:nvPicPr>
          <p:cNvPr id="5" name="Picture 4">
            <a:extLst>
              <a:ext uri="{FF2B5EF4-FFF2-40B4-BE49-F238E27FC236}">
                <a16:creationId xmlns:a16="http://schemas.microsoft.com/office/drawing/2014/main" id="{FF133443-5EBA-486B-8785-A2599710035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512" y="-27384"/>
            <a:ext cx="5049561" cy="1030110"/>
          </a:xfrm>
          <a:prstGeom prst="rect">
            <a:avLst/>
          </a:prstGeom>
        </p:spPr>
      </p:pic>
      <p:pic>
        <p:nvPicPr>
          <p:cNvPr id="6" name="Picture 5">
            <a:extLst>
              <a:ext uri="{FF2B5EF4-FFF2-40B4-BE49-F238E27FC236}">
                <a16:creationId xmlns:a16="http://schemas.microsoft.com/office/drawing/2014/main" id="{0CA3816F-3966-4433-A104-DFD17B184A2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spTree>
    <p:extLst>
      <p:ext uri="{BB962C8B-B14F-4D97-AF65-F5344CB8AC3E}">
        <p14:creationId xmlns:p14="http://schemas.microsoft.com/office/powerpoint/2010/main" val="91858762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B43F0EC-F9FB-42DF-8495-A9A6B2F90A94}" type="slidenum">
              <a:rPr lang="ro-RO" smtClean="0"/>
              <a:t>40</a:t>
            </a:fld>
            <a:endParaRPr lang="ro-RO"/>
          </a:p>
        </p:txBody>
      </p:sp>
      <p:pic>
        <p:nvPicPr>
          <p:cNvPr id="3" name="Picture 2">
            <a:extLst>
              <a:ext uri="{FF2B5EF4-FFF2-40B4-BE49-F238E27FC236}">
                <a16:creationId xmlns:a16="http://schemas.microsoft.com/office/drawing/2014/main" id="{E57DB7C3-597D-4109-A414-85CDE8EF4C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671"/>
            <a:ext cx="5049561" cy="1030110"/>
          </a:xfrm>
          <a:prstGeom prst="rect">
            <a:avLst/>
          </a:prstGeom>
        </p:spPr>
      </p:pic>
      <p:pic>
        <p:nvPicPr>
          <p:cNvPr id="4" name="Picture 3">
            <a:extLst>
              <a:ext uri="{FF2B5EF4-FFF2-40B4-BE49-F238E27FC236}">
                <a16:creationId xmlns:a16="http://schemas.microsoft.com/office/drawing/2014/main" id="{4A28D5C1-4CA7-4990-A40B-3FEA86A390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sp>
        <p:nvSpPr>
          <p:cNvPr id="5" name="Rectangle 1"/>
          <p:cNvSpPr>
            <a:spLocks noChangeArrowheads="1"/>
          </p:cNvSpPr>
          <p:nvPr/>
        </p:nvSpPr>
        <p:spPr bwMode="auto">
          <a:xfrm rot="10800000" flipV="1">
            <a:off x="910295" y="1339169"/>
            <a:ext cx="1029108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smtClean="0">
                <a:ln>
                  <a:noFill/>
                </a:ln>
                <a:solidFill>
                  <a:schemeClr val="tx1"/>
                </a:solidFill>
                <a:effectLst/>
                <a:latin typeface="Palatino Linotype" panose="02040502050505030304" pitchFamily="18" charset="0"/>
              </a:rPr>
              <a:t>You must fill out the new password by following the conditions in the underground explanations and click on Change, following the steps indicated. Finally, you get the new password you want.</a:t>
            </a:r>
          </a:p>
        </p:txBody>
      </p:sp>
      <p:pic>
        <p:nvPicPr>
          <p:cNvPr id="6" name="Picture 5"/>
          <p:cNvPicPr>
            <a:picLocks noChangeAspect="1"/>
          </p:cNvPicPr>
          <p:nvPr/>
        </p:nvPicPr>
        <p:blipFill>
          <a:blip r:embed="rId4"/>
          <a:stretch>
            <a:fillRect/>
          </a:stretch>
        </p:blipFill>
        <p:spPr>
          <a:xfrm>
            <a:off x="1114425" y="1985501"/>
            <a:ext cx="9963150" cy="4177174"/>
          </a:xfrm>
          <a:prstGeom prst="rect">
            <a:avLst/>
          </a:prstGeom>
        </p:spPr>
      </p:pic>
    </p:spTree>
    <p:extLst>
      <p:ext uri="{BB962C8B-B14F-4D97-AF65-F5344CB8AC3E}">
        <p14:creationId xmlns:p14="http://schemas.microsoft.com/office/powerpoint/2010/main" val="300781629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B43F0EC-F9FB-42DF-8495-A9A6B2F90A94}" type="slidenum">
              <a:rPr lang="ro-RO" smtClean="0"/>
              <a:t>41</a:t>
            </a:fld>
            <a:endParaRPr lang="ro-RO"/>
          </a:p>
        </p:txBody>
      </p:sp>
      <p:pic>
        <p:nvPicPr>
          <p:cNvPr id="3" name="Picture 2">
            <a:extLst>
              <a:ext uri="{FF2B5EF4-FFF2-40B4-BE49-F238E27FC236}">
                <a16:creationId xmlns:a16="http://schemas.microsoft.com/office/drawing/2014/main" id="{E57DB7C3-597D-4109-A414-85CDE8EF4C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671"/>
            <a:ext cx="5049561" cy="1030110"/>
          </a:xfrm>
          <a:prstGeom prst="rect">
            <a:avLst/>
          </a:prstGeom>
        </p:spPr>
      </p:pic>
      <p:pic>
        <p:nvPicPr>
          <p:cNvPr id="4" name="Picture 3">
            <a:extLst>
              <a:ext uri="{FF2B5EF4-FFF2-40B4-BE49-F238E27FC236}">
                <a16:creationId xmlns:a16="http://schemas.microsoft.com/office/drawing/2014/main" id="{4A28D5C1-4CA7-4990-A40B-3FEA86A390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sp>
        <p:nvSpPr>
          <p:cNvPr id="5" name="Rectangle 1"/>
          <p:cNvSpPr>
            <a:spLocks noChangeArrowheads="1"/>
          </p:cNvSpPr>
          <p:nvPr/>
        </p:nvSpPr>
        <p:spPr bwMode="auto">
          <a:xfrm>
            <a:off x="707366" y="975111"/>
            <a:ext cx="1087790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i="0" u="none" strike="noStrike" cap="none" normalizeH="0" baseline="0" dirty="0" smtClean="0">
                <a:ln>
                  <a:noFill/>
                </a:ln>
                <a:solidFill>
                  <a:schemeClr val="tx1"/>
                </a:solidFill>
                <a:effectLst/>
                <a:latin typeface="Palatino Linotype" panose="02040502050505030304" pitchFamily="18" charset="0"/>
              </a:rPr>
              <a:t>In order</a:t>
            </a:r>
            <a:r>
              <a:rPr kumimoji="0" lang="en-US" altLang="en-US" i="0" u="none" strike="noStrike" cap="none" normalizeH="0" dirty="0" smtClean="0">
                <a:ln>
                  <a:noFill/>
                </a:ln>
                <a:solidFill>
                  <a:schemeClr val="tx1"/>
                </a:solidFill>
                <a:effectLst/>
                <a:latin typeface="Palatino Linotype" panose="02040502050505030304" pitchFamily="18" charset="0"/>
              </a:rPr>
              <a:t> </a:t>
            </a:r>
            <a:r>
              <a:rPr kumimoji="0" lang="en-US" altLang="en-US" b="1" i="0" u="none" strike="noStrike" cap="none" normalizeH="0" dirty="0" smtClean="0">
                <a:ln>
                  <a:noFill/>
                </a:ln>
                <a:solidFill>
                  <a:schemeClr val="tx1"/>
                </a:solidFill>
                <a:effectLst/>
                <a:latin typeface="Palatino Linotype" panose="02040502050505030304" pitchFamily="18" charset="0"/>
              </a:rPr>
              <a:t>to change your </a:t>
            </a:r>
            <a:r>
              <a:rPr lang="en-US" altLang="en-US" b="1" dirty="0" smtClean="0">
                <a:latin typeface="Palatino Linotype" panose="02040502050505030304" pitchFamily="18" charset="0"/>
              </a:rPr>
              <a:t>email address </a:t>
            </a:r>
            <a:r>
              <a:rPr lang="en-US" altLang="en-US" dirty="0" smtClean="0">
                <a:latin typeface="Palatino Linotype" panose="02040502050505030304" pitchFamily="18" charset="0"/>
              </a:rPr>
              <a:t>you must</a:t>
            </a:r>
            <a:r>
              <a:rPr kumimoji="0" lang="en-US" altLang="en-US" i="0" u="none" strike="noStrike" cap="none" normalizeH="0" baseline="0" dirty="0" smtClean="0">
                <a:ln>
                  <a:noFill/>
                </a:ln>
                <a:solidFill>
                  <a:schemeClr val="tx1"/>
                </a:solidFill>
                <a:effectLst/>
                <a:latin typeface="Palatino Linotype" panose="02040502050505030304" pitchFamily="18" charset="0"/>
              </a:rPr>
              <a:t> write in the address bar: https://webgate.ec.europa.eu/cas/ and log in with your credentials.</a:t>
            </a:r>
          </a:p>
        </p:txBody>
      </p:sp>
      <p:pic>
        <p:nvPicPr>
          <p:cNvPr id="6" name="Picture 5"/>
          <p:cNvPicPr/>
          <p:nvPr/>
        </p:nvPicPr>
        <p:blipFill>
          <a:blip r:embed="rId4"/>
          <a:stretch>
            <a:fillRect/>
          </a:stretch>
        </p:blipFill>
        <p:spPr>
          <a:xfrm>
            <a:off x="351700" y="1716332"/>
            <a:ext cx="5074315" cy="4602193"/>
          </a:xfrm>
          <a:prstGeom prst="rect">
            <a:avLst/>
          </a:prstGeom>
        </p:spPr>
      </p:pic>
      <p:pic>
        <p:nvPicPr>
          <p:cNvPr id="7" name="Picture 6"/>
          <p:cNvPicPr>
            <a:picLocks noChangeAspect="1"/>
          </p:cNvPicPr>
          <p:nvPr/>
        </p:nvPicPr>
        <p:blipFill>
          <a:blip r:embed="rId5"/>
          <a:stretch>
            <a:fillRect/>
          </a:stretch>
        </p:blipFill>
        <p:spPr>
          <a:xfrm>
            <a:off x="5564039" y="1746200"/>
            <a:ext cx="6307906" cy="4572325"/>
          </a:xfrm>
          <a:prstGeom prst="rect">
            <a:avLst/>
          </a:prstGeom>
        </p:spPr>
      </p:pic>
    </p:spTree>
    <p:extLst>
      <p:ext uri="{BB962C8B-B14F-4D97-AF65-F5344CB8AC3E}">
        <p14:creationId xmlns:p14="http://schemas.microsoft.com/office/powerpoint/2010/main" val="68805871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B43F0EC-F9FB-42DF-8495-A9A6B2F90A94}" type="slidenum">
              <a:rPr lang="ro-RO" smtClean="0"/>
              <a:t>42</a:t>
            </a:fld>
            <a:endParaRPr lang="ro-RO"/>
          </a:p>
        </p:txBody>
      </p:sp>
      <p:pic>
        <p:nvPicPr>
          <p:cNvPr id="3" name="Picture 2">
            <a:extLst>
              <a:ext uri="{FF2B5EF4-FFF2-40B4-BE49-F238E27FC236}">
                <a16:creationId xmlns:a16="http://schemas.microsoft.com/office/drawing/2014/main" id="{E57DB7C3-597D-4109-A414-85CDE8EF4C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671"/>
            <a:ext cx="5049561" cy="1030110"/>
          </a:xfrm>
          <a:prstGeom prst="rect">
            <a:avLst/>
          </a:prstGeom>
        </p:spPr>
      </p:pic>
      <p:pic>
        <p:nvPicPr>
          <p:cNvPr id="4" name="Picture 3">
            <a:extLst>
              <a:ext uri="{FF2B5EF4-FFF2-40B4-BE49-F238E27FC236}">
                <a16:creationId xmlns:a16="http://schemas.microsoft.com/office/drawing/2014/main" id="{4A28D5C1-4CA7-4990-A40B-3FEA86A390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pic>
        <p:nvPicPr>
          <p:cNvPr id="5" name="Picture 4"/>
          <p:cNvPicPr>
            <a:picLocks noChangeAspect="1"/>
          </p:cNvPicPr>
          <p:nvPr/>
        </p:nvPicPr>
        <p:blipFill>
          <a:blip r:embed="rId4"/>
          <a:stretch>
            <a:fillRect/>
          </a:stretch>
        </p:blipFill>
        <p:spPr>
          <a:xfrm>
            <a:off x="358499" y="1193500"/>
            <a:ext cx="5912905" cy="4707237"/>
          </a:xfrm>
          <a:prstGeom prst="rect">
            <a:avLst/>
          </a:prstGeom>
        </p:spPr>
      </p:pic>
      <p:pic>
        <p:nvPicPr>
          <p:cNvPr id="6" name="Picture 5"/>
          <p:cNvPicPr>
            <a:picLocks noChangeAspect="1"/>
          </p:cNvPicPr>
          <p:nvPr/>
        </p:nvPicPr>
        <p:blipFill>
          <a:blip r:embed="rId5"/>
          <a:stretch>
            <a:fillRect/>
          </a:stretch>
        </p:blipFill>
        <p:spPr>
          <a:xfrm>
            <a:off x="6443932" y="1193500"/>
            <a:ext cx="5538159" cy="4707237"/>
          </a:xfrm>
          <a:prstGeom prst="rect">
            <a:avLst/>
          </a:prstGeom>
        </p:spPr>
      </p:pic>
    </p:spTree>
    <p:extLst>
      <p:ext uri="{BB962C8B-B14F-4D97-AF65-F5344CB8AC3E}">
        <p14:creationId xmlns:p14="http://schemas.microsoft.com/office/powerpoint/2010/main" val="331171035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B43F0EC-F9FB-42DF-8495-A9A6B2F90A94}" type="slidenum">
              <a:rPr lang="ro-RO" smtClean="0"/>
              <a:t>43</a:t>
            </a:fld>
            <a:endParaRPr lang="ro-RO"/>
          </a:p>
        </p:txBody>
      </p:sp>
      <p:pic>
        <p:nvPicPr>
          <p:cNvPr id="3" name="Picture 2"/>
          <p:cNvPicPr>
            <a:picLocks noChangeAspect="1"/>
          </p:cNvPicPr>
          <p:nvPr/>
        </p:nvPicPr>
        <p:blipFill>
          <a:blip r:embed="rId2"/>
          <a:stretch>
            <a:fillRect/>
          </a:stretch>
        </p:blipFill>
        <p:spPr>
          <a:xfrm>
            <a:off x="379562" y="1046781"/>
            <a:ext cx="5960853" cy="4987306"/>
          </a:xfrm>
          <a:prstGeom prst="rect">
            <a:avLst/>
          </a:prstGeom>
        </p:spPr>
      </p:pic>
      <p:pic>
        <p:nvPicPr>
          <p:cNvPr id="4" name="Picture 3">
            <a:extLst>
              <a:ext uri="{FF2B5EF4-FFF2-40B4-BE49-F238E27FC236}">
                <a16:creationId xmlns:a16="http://schemas.microsoft.com/office/drawing/2014/main" id="{E57DB7C3-597D-4109-A414-85CDE8EF4C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671"/>
            <a:ext cx="5049561" cy="1030110"/>
          </a:xfrm>
          <a:prstGeom prst="rect">
            <a:avLst/>
          </a:prstGeom>
        </p:spPr>
      </p:pic>
      <p:pic>
        <p:nvPicPr>
          <p:cNvPr id="5" name="Picture 4">
            <a:extLst>
              <a:ext uri="{FF2B5EF4-FFF2-40B4-BE49-F238E27FC236}">
                <a16:creationId xmlns:a16="http://schemas.microsoft.com/office/drawing/2014/main" id="{4A28D5C1-4CA7-4990-A40B-3FEA86A390E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pic>
        <p:nvPicPr>
          <p:cNvPr id="6" name="Picture 5"/>
          <p:cNvPicPr>
            <a:picLocks noChangeAspect="1"/>
          </p:cNvPicPr>
          <p:nvPr/>
        </p:nvPicPr>
        <p:blipFill>
          <a:blip r:embed="rId5"/>
          <a:stretch>
            <a:fillRect/>
          </a:stretch>
        </p:blipFill>
        <p:spPr>
          <a:xfrm>
            <a:off x="6340415" y="1046781"/>
            <a:ext cx="5762445" cy="4987306"/>
          </a:xfrm>
          <a:prstGeom prst="rect">
            <a:avLst/>
          </a:prstGeom>
        </p:spPr>
      </p:pic>
    </p:spTree>
    <p:extLst>
      <p:ext uri="{BB962C8B-B14F-4D97-AF65-F5344CB8AC3E}">
        <p14:creationId xmlns:p14="http://schemas.microsoft.com/office/powerpoint/2010/main" val="76191643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4CE22CA-1D07-4BDB-BFA1-FF23D3518292}"/>
              </a:ext>
            </a:extLst>
          </p:cNvPr>
          <p:cNvSpPr>
            <a:spLocks noGrp="1"/>
          </p:cNvSpPr>
          <p:nvPr>
            <p:ph type="sldNum" sz="quarter" idx="12"/>
          </p:nvPr>
        </p:nvSpPr>
        <p:spPr/>
        <p:txBody>
          <a:bodyPr/>
          <a:lstStyle/>
          <a:p>
            <a:fld id="{1B43F0EC-F9FB-42DF-8495-A9A6B2F90A94}" type="slidenum">
              <a:rPr lang="ro-RO" smtClean="0"/>
              <a:t>44</a:t>
            </a:fld>
            <a:endParaRPr lang="ro-RO"/>
          </a:p>
        </p:txBody>
      </p:sp>
      <p:pic>
        <p:nvPicPr>
          <p:cNvPr id="3" name="Picture 2">
            <a:extLst>
              <a:ext uri="{FF2B5EF4-FFF2-40B4-BE49-F238E27FC236}">
                <a16:creationId xmlns:a16="http://schemas.microsoft.com/office/drawing/2014/main" id="{61F40E0E-83B4-413C-9F23-1873AC68EA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12" y="-27384"/>
            <a:ext cx="5049561" cy="1030110"/>
          </a:xfrm>
          <a:prstGeom prst="rect">
            <a:avLst/>
          </a:prstGeom>
        </p:spPr>
      </p:pic>
      <p:pic>
        <p:nvPicPr>
          <p:cNvPr id="4" name="Picture 3">
            <a:extLst>
              <a:ext uri="{FF2B5EF4-FFF2-40B4-BE49-F238E27FC236}">
                <a16:creationId xmlns:a16="http://schemas.microsoft.com/office/drawing/2014/main" id="{1B2A20A1-1B11-439C-969B-B89657D76C4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pic>
        <p:nvPicPr>
          <p:cNvPr id="5" name="Picture 4">
            <a:extLst>
              <a:ext uri="{FF2B5EF4-FFF2-40B4-BE49-F238E27FC236}">
                <a16:creationId xmlns:a16="http://schemas.microsoft.com/office/drawing/2014/main" id="{BB16937D-5C47-4810-9FE7-EB663897969D}"/>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1395179" y="1391054"/>
            <a:ext cx="9047285" cy="4906227"/>
          </a:xfrm>
          <a:prstGeom prst="rect">
            <a:avLst/>
          </a:prstGeom>
          <a:noFill/>
          <a:ln>
            <a:noFill/>
          </a:ln>
        </p:spPr>
      </p:pic>
      <p:sp>
        <p:nvSpPr>
          <p:cNvPr id="6" name="TextBox 5"/>
          <p:cNvSpPr txBox="1"/>
          <p:nvPr/>
        </p:nvSpPr>
        <p:spPr>
          <a:xfrm>
            <a:off x="1284051" y="1002726"/>
            <a:ext cx="9085634" cy="400110"/>
          </a:xfrm>
          <a:prstGeom prst="rect">
            <a:avLst/>
          </a:prstGeom>
          <a:noFill/>
        </p:spPr>
        <p:txBody>
          <a:bodyPr wrap="square" rtlCol="0">
            <a:spAutoFit/>
          </a:bodyPr>
          <a:lstStyle/>
          <a:p>
            <a:r>
              <a:rPr lang="en-US" sz="2000" dirty="0" smtClean="0">
                <a:latin typeface="Palatino Linotype" panose="02040502050505030304" pitchFamily="18" charset="0"/>
              </a:rPr>
              <a:t>When successfully accessing </a:t>
            </a:r>
            <a:r>
              <a:rPr lang="en-US" sz="2000" dirty="0" err="1" smtClean="0">
                <a:latin typeface="Palatino Linotype" panose="02040502050505030304" pitchFamily="18" charset="0"/>
              </a:rPr>
              <a:t>RegProf</a:t>
            </a:r>
            <a:r>
              <a:rPr lang="en-US" sz="2000" dirty="0" smtClean="0">
                <a:latin typeface="Palatino Linotype" panose="02040502050505030304" pitchFamily="18" charset="0"/>
              </a:rPr>
              <a:t> database as provider of data:</a:t>
            </a:r>
            <a:endParaRPr lang="en-US" sz="2000" dirty="0">
              <a:latin typeface="Palatino Linotype" panose="02040502050505030304" pitchFamily="18" charset="0"/>
            </a:endParaRPr>
          </a:p>
        </p:txBody>
      </p:sp>
    </p:spTree>
    <p:extLst>
      <p:ext uri="{BB962C8B-B14F-4D97-AF65-F5344CB8AC3E}">
        <p14:creationId xmlns:p14="http://schemas.microsoft.com/office/powerpoint/2010/main" val="102840924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B43F0EC-F9FB-42DF-8495-A9A6B2F90A94}" type="slidenum">
              <a:rPr lang="ro-RO" smtClean="0"/>
              <a:t>45</a:t>
            </a:fld>
            <a:endParaRPr lang="ro-RO"/>
          </a:p>
        </p:txBody>
      </p:sp>
      <p:pic>
        <p:nvPicPr>
          <p:cNvPr id="3" name="Picture 2">
            <a:extLst>
              <a:ext uri="{FF2B5EF4-FFF2-40B4-BE49-F238E27FC236}">
                <a16:creationId xmlns:a16="http://schemas.microsoft.com/office/drawing/2014/main" id="{E57DB7C3-597D-4109-A414-85CDE8EF4C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12" y="-27384"/>
            <a:ext cx="5049561" cy="1030110"/>
          </a:xfrm>
          <a:prstGeom prst="rect">
            <a:avLst/>
          </a:prstGeom>
        </p:spPr>
      </p:pic>
      <p:pic>
        <p:nvPicPr>
          <p:cNvPr id="4" name="Picture 3">
            <a:extLst>
              <a:ext uri="{FF2B5EF4-FFF2-40B4-BE49-F238E27FC236}">
                <a16:creationId xmlns:a16="http://schemas.microsoft.com/office/drawing/2014/main" id="{4A28D5C1-4CA7-4990-A40B-3FEA86A390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sp>
        <p:nvSpPr>
          <p:cNvPr id="6" name="TextBox 5"/>
          <p:cNvSpPr txBox="1"/>
          <p:nvPr/>
        </p:nvSpPr>
        <p:spPr>
          <a:xfrm>
            <a:off x="700390" y="1002726"/>
            <a:ext cx="10680971" cy="1015663"/>
          </a:xfrm>
          <a:prstGeom prst="rect">
            <a:avLst/>
          </a:prstGeom>
          <a:noFill/>
        </p:spPr>
        <p:txBody>
          <a:bodyPr wrap="square" rtlCol="0">
            <a:spAutoFit/>
          </a:bodyPr>
          <a:lstStyle/>
          <a:p>
            <a:r>
              <a:rPr lang="en-US" sz="2000" dirty="0" smtClean="0">
                <a:latin typeface="Palatino Linotype" panose="02040502050505030304" pitchFamily="18" charset="0"/>
              </a:rPr>
              <a:t>You can </a:t>
            </a:r>
            <a:r>
              <a:rPr lang="ro-RO" sz="2000" dirty="0" smtClean="0">
                <a:latin typeface="Palatino Linotype" panose="02040502050505030304" pitchFamily="18" charset="0"/>
              </a:rPr>
              <a:t>now </a:t>
            </a:r>
            <a:r>
              <a:rPr lang="en-US" sz="2000" dirty="0" smtClean="0">
                <a:latin typeface="Palatino Linotype" panose="02040502050505030304" pitchFamily="18" charset="0"/>
              </a:rPr>
              <a:t>access </a:t>
            </a:r>
            <a:r>
              <a:rPr lang="ro-RO" sz="2000" dirty="0" smtClean="0">
                <a:latin typeface="Palatino Linotype" panose="02040502050505030304" pitchFamily="18" charset="0"/>
              </a:rPr>
              <a:t>RegProf Contributors and •search for your Competent </a:t>
            </a:r>
            <a:r>
              <a:rPr lang="ro-RO" sz="2000" dirty="0">
                <a:latin typeface="Palatino Linotype" panose="02040502050505030304" pitchFamily="18" charset="0"/>
              </a:rPr>
              <a:t>authority (left Menu </a:t>
            </a:r>
            <a:r>
              <a:rPr lang="ro-RO" sz="2000" dirty="0">
                <a:latin typeface="Calibri"/>
              </a:rPr>
              <a:t>→ </a:t>
            </a:r>
            <a:r>
              <a:rPr lang="ro-RO" sz="2000" dirty="0">
                <a:latin typeface="Palatino Linotype" panose="02040502050505030304" pitchFamily="18" charset="0"/>
              </a:rPr>
              <a:t>Competent Authorities) or </a:t>
            </a:r>
            <a:r>
              <a:rPr lang="ro-RO" sz="2000" dirty="0" smtClean="0">
                <a:latin typeface="Palatino Linotype" panose="02040502050505030304" pitchFamily="18" charset="0"/>
              </a:rPr>
              <a:t>•search for regulated professions (left Menu </a:t>
            </a:r>
            <a:r>
              <a:rPr lang="ro-RO" sz="2000" dirty="0">
                <a:latin typeface="Calibri"/>
              </a:rPr>
              <a:t>→ </a:t>
            </a:r>
            <a:r>
              <a:rPr lang="ro-RO" sz="2000" dirty="0" smtClean="0">
                <a:latin typeface="Palatino Linotype" panose="02040502050505030304" pitchFamily="18" charset="0"/>
              </a:rPr>
              <a:t>Regulated Professions per Country </a:t>
            </a:r>
            <a:r>
              <a:rPr lang="ro-RO" sz="2000" dirty="0" smtClean="0">
                <a:latin typeface="Calibri"/>
              </a:rPr>
              <a:t>→ </a:t>
            </a:r>
            <a:r>
              <a:rPr lang="ro-RO" sz="2000" dirty="0" smtClean="0">
                <a:latin typeface="Palatino Linotype" panose="02040502050505030304" pitchFamily="18" charset="0"/>
              </a:rPr>
              <a:t>Find Regulated Professions)</a:t>
            </a:r>
            <a:endParaRPr lang="en-US" sz="2000" dirty="0">
              <a:latin typeface="Palatino Linotype" panose="02040502050505030304" pitchFamily="18" charset="0"/>
            </a:endParaRPr>
          </a:p>
        </p:txBody>
      </p:sp>
      <p:pic>
        <p:nvPicPr>
          <p:cNvPr id="8" name="Picture 7"/>
          <p:cNvPicPr/>
          <p:nvPr/>
        </p:nvPicPr>
        <p:blipFill>
          <a:blip r:embed="rId4"/>
          <a:stretch>
            <a:fillRect/>
          </a:stretch>
        </p:blipFill>
        <p:spPr>
          <a:xfrm>
            <a:off x="769120" y="2119360"/>
            <a:ext cx="6084607" cy="4477993"/>
          </a:xfrm>
          <a:prstGeom prst="rect">
            <a:avLst/>
          </a:prstGeom>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04137" y="2153546"/>
            <a:ext cx="4990744" cy="3213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2602046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B43F0EC-F9FB-42DF-8495-A9A6B2F90A94}" type="slidenum">
              <a:rPr lang="ro-RO" smtClean="0"/>
              <a:t>46</a:t>
            </a:fld>
            <a:endParaRPr lang="ro-RO"/>
          </a:p>
        </p:txBody>
      </p:sp>
      <p:pic>
        <p:nvPicPr>
          <p:cNvPr id="3" name="Picture 2">
            <a:extLst>
              <a:ext uri="{FF2B5EF4-FFF2-40B4-BE49-F238E27FC236}">
                <a16:creationId xmlns:a16="http://schemas.microsoft.com/office/drawing/2014/main" id="{E57DB7C3-597D-4109-A414-85CDE8EF4C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12" y="-27384"/>
            <a:ext cx="5049561" cy="1030110"/>
          </a:xfrm>
          <a:prstGeom prst="rect">
            <a:avLst/>
          </a:prstGeom>
        </p:spPr>
      </p:pic>
      <p:pic>
        <p:nvPicPr>
          <p:cNvPr id="4" name="Picture 3">
            <a:extLst>
              <a:ext uri="{FF2B5EF4-FFF2-40B4-BE49-F238E27FC236}">
                <a16:creationId xmlns:a16="http://schemas.microsoft.com/office/drawing/2014/main" id="{4A28D5C1-4CA7-4990-A40B-3FEA86A390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sp>
        <p:nvSpPr>
          <p:cNvPr id="6" name="TextBox 5"/>
          <p:cNvSpPr txBox="1"/>
          <p:nvPr/>
        </p:nvSpPr>
        <p:spPr>
          <a:xfrm>
            <a:off x="700391" y="1138136"/>
            <a:ext cx="10680971" cy="707886"/>
          </a:xfrm>
          <a:prstGeom prst="rect">
            <a:avLst/>
          </a:prstGeom>
          <a:noFill/>
        </p:spPr>
        <p:txBody>
          <a:bodyPr wrap="square" rtlCol="0">
            <a:spAutoFit/>
          </a:bodyPr>
          <a:lstStyle/>
          <a:p>
            <a:r>
              <a:rPr lang="en-US" sz="2000" dirty="0" smtClean="0">
                <a:latin typeface="Palatino Linotype" panose="02040502050505030304" pitchFamily="18" charset="0"/>
              </a:rPr>
              <a:t>You can access the Regulated professions per country </a:t>
            </a:r>
            <a:r>
              <a:rPr lang="en-US" sz="2000" dirty="0" smtClean="0">
                <a:latin typeface="Palatino Linotype" panose="02040502050505030304" pitchFamily="18" charset="0"/>
                <a:sym typeface="Wingdings" panose="05000000000000000000" pitchFamily="2" charset="2"/>
              </a:rPr>
              <a:t> General  Edit for editing your data as provider:</a:t>
            </a:r>
            <a:endParaRPr lang="en-US" sz="2000" dirty="0">
              <a:latin typeface="Palatino Linotype" panose="02040502050505030304" pitchFamily="18" charset="0"/>
            </a:endParaRPr>
          </a:p>
        </p:txBody>
      </p:sp>
      <p:pic>
        <p:nvPicPr>
          <p:cNvPr id="7" name="Picture 6"/>
          <p:cNvPicPr>
            <a:picLocks noChangeAspect="1"/>
          </p:cNvPicPr>
          <p:nvPr/>
        </p:nvPicPr>
        <p:blipFill>
          <a:blip r:embed="rId4"/>
          <a:stretch>
            <a:fillRect/>
          </a:stretch>
        </p:blipFill>
        <p:spPr>
          <a:xfrm>
            <a:off x="1035170" y="1846022"/>
            <a:ext cx="9781987" cy="4771000"/>
          </a:xfrm>
          <a:prstGeom prst="rect">
            <a:avLst/>
          </a:prstGeom>
        </p:spPr>
      </p:pic>
    </p:spTree>
    <p:extLst>
      <p:ext uri="{BB962C8B-B14F-4D97-AF65-F5344CB8AC3E}">
        <p14:creationId xmlns:p14="http://schemas.microsoft.com/office/powerpoint/2010/main" val="118673736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B43F0EC-F9FB-42DF-8495-A9A6B2F90A94}" type="slidenum">
              <a:rPr lang="ro-RO" smtClean="0"/>
              <a:t>47</a:t>
            </a:fld>
            <a:endParaRPr lang="ro-RO"/>
          </a:p>
        </p:txBody>
      </p:sp>
      <p:pic>
        <p:nvPicPr>
          <p:cNvPr id="3" name="Picture 2"/>
          <p:cNvPicPr>
            <a:picLocks noChangeAspect="1"/>
          </p:cNvPicPr>
          <p:nvPr/>
        </p:nvPicPr>
        <p:blipFill>
          <a:blip r:embed="rId2"/>
          <a:stretch>
            <a:fillRect/>
          </a:stretch>
        </p:blipFill>
        <p:spPr>
          <a:xfrm>
            <a:off x="488273" y="2067542"/>
            <a:ext cx="5430550" cy="3897564"/>
          </a:xfrm>
          <a:prstGeom prst="rect">
            <a:avLst/>
          </a:prstGeom>
        </p:spPr>
      </p:pic>
      <p:pic>
        <p:nvPicPr>
          <p:cNvPr id="4" name="Picture 3">
            <a:extLst>
              <a:ext uri="{FF2B5EF4-FFF2-40B4-BE49-F238E27FC236}">
                <a16:creationId xmlns:a16="http://schemas.microsoft.com/office/drawing/2014/main" id="{E57DB7C3-597D-4109-A414-85CDE8EF4C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12" y="-27384"/>
            <a:ext cx="5049561" cy="1030110"/>
          </a:xfrm>
          <a:prstGeom prst="rect">
            <a:avLst/>
          </a:prstGeom>
        </p:spPr>
      </p:pic>
      <p:pic>
        <p:nvPicPr>
          <p:cNvPr id="5" name="Picture 4">
            <a:extLst>
              <a:ext uri="{FF2B5EF4-FFF2-40B4-BE49-F238E27FC236}">
                <a16:creationId xmlns:a16="http://schemas.microsoft.com/office/drawing/2014/main" id="{4A28D5C1-4CA7-4990-A40B-3FEA86A390E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sp>
        <p:nvSpPr>
          <p:cNvPr id="6" name="TextBox 5"/>
          <p:cNvSpPr txBox="1"/>
          <p:nvPr/>
        </p:nvSpPr>
        <p:spPr>
          <a:xfrm>
            <a:off x="834501" y="1233996"/>
            <a:ext cx="9721049" cy="646331"/>
          </a:xfrm>
          <a:prstGeom prst="rect">
            <a:avLst/>
          </a:prstGeom>
          <a:noFill/>
        </p:spPr>
        <p:txBody>
          <a:bodyPr wrap="square" rtlCol="0">
            <a:spAutoFit/>
          </a:bodyPr>
          <a:lstStyle/>
          <a:p>
            <a:r>
              <a:rPr lang="en-US" dirty="0" smtClean="0"/>
              <a:t>In order to complete your information as competent authority you must click your ID in Competent Authorities and Edit button:</a:t>
            </a:r>
            <a:endParaRPr lang="en-US" dirty="0"/>
          </a:p>
        </p:txBody>
      </p:sp>
      <p:pic>
        <p:nvPicPr>
          <p:cNvPr id="7" name="Picture 6"/>
          <p:cNvPicPr>
            <a:picLocks noChangeAspect="1"/>
          </p:cNvPicPr>
          <p:nvPr/>
        </p:nvPicPr>
        <p:blipFill>
          <a:blip r:embed="rId5"/>
          <a:stretch>
            <a:fillRect/>
          </a:stretch>
        </p:blipFill>
        <p:spPr>
          <a:xfrm>
            <a:off x="6081622" y="2067543"/>
            <a:ext cx="5807979" cy="3897564"/>
          </a:xfrm>
          <a:prstGeom prst="rect">
            <a:avLst/>
          </a:prstGeom>
        </p:spPr>
      </p:pic>
    </p:spTree>
    <p:extLst>
      <p:ext uri="{BB962C8B-B14F-4D97-AF65-F5344CB8AC3E}">
        <p14:creationId xmlns:p14="http://schemas.microsoft.com/office/powerpoint/2010/main" val="376796480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B43F0EC-F9FB-42DF-8495-A9A6B2F90A94}" type="slidenum">
              <a:rPr lang="ro-RO" smtClean="0"/>
              <a:t>48</a:t>
            </a:fld>
            <a:endParaRPr lang="ro-RO"/>
          </a:p>
        </p:txBody>
      </p:sp>
      <p:pic>
        <p:nvPicPr>
          <p:cNvPr id="3" name="Picture 2">
            <a:extLst>
              <a:ext uri="{FF2B5EF4-FFF2-40B4-BE49-F238E27FC236}">
                <a16:creationId xmlns:a16="http://schemas.microsoft.com/office/drawing/2014/main" id="{E57DB7C3-597D-4109-A414-85CDE8EF4C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12" y="-27384"/>
            <a:ext cx="5049561" cy="1030110"/>
          </a:xfrm>
          <a:prstGeom prst="rect">
            <a:avLst/>
          </a:prstGeom>
        </p:spPr>
      </p:pic>
      <p:pic>
        <p:nvPicPr>
          <p:cNvPr id="4" name="Picture 3">
            <a:extLst>
              <a:ext uri="{FF2B5EF4-FFF2-40B4-BE49-F238E27FC236}">
                <a16:creationId xmlns:a16="http://schemas.microsoft.com/office/drawing/2014/main" id="{4A28D5C1-4CA7-4990-A40B-3FEA86A390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sp>
        <p:nvSpPr>
          <p:cNvPr id="5" name="TextBox 4"/>
          <p:cNvSpPr txBox="1"/>
          <p:nvPr/>
        </p:nvSpPr>
        <p:spPr>
          <a:xfrm>
            <a:off x="655608" y="910361"/>
            <a:ext cx="10512924" cy="5847755"/>
          </a:xfrm>
          <a:prstGeom prst="rect">
            <a:avLst/>
          </a:prstGeom>
          <a:noFill/>
        </p:spPr>
        <p:txBody>
          <a:bodyPr wrap="square" rtlCol="0">
            <a:spAutoFit/>
          </a:bodyPr>
          <a:lstStyle/>
          <a:p>
            <a:r>
              <a:rPr lang="en-US" sz="1600" b="1" dirty="0" smtClean="0">
                <a:latin typeface="Palatino Linotype" panose="02040502050505030304" pitchFamily="18" charset="0"/>
              </a:rPr>
              <a:t>For the Tabs General,  </a:t>
            </a:r>
            <a:r>
              <a:rPr lang="en-US" sz="1600" b="1" dirty="0">
                <a:latin typeface="Palatino Linotype" panose="02040502050505030304" pitchFamily="18" charset="0"/>
              </a:rPr>
              <a:t>Screening </a:t>
            </a:r>
            <a:r>
              <a:rPr lang="en-US" sz="1600" b="1" dirty="0" smtClean="0">
                <a:latin typeface="Palatino Linotype" panose="02040502050505030304" pitchFamily="18" charset="0"/>
              </a:rPr>
              <a:t>and </a:t>
            </a:r>
            <a:r>
              <a:rPr lang="en-US" sz="1600" b="1" dirty="0">
                <a:latin typeface="Palatino Linotype" panose="02040502050505030304" pitchFamily="18" charset="0"/>
              </a:rPr>
              <a:t>Proportionality </a:t>
            </a:r>
          </a:p>
          <a:p>
            <a:r>
              <a:rPr lang="en-US" sz="1600" b="1" i="1" dirty="0">
                <a:latin typeface="Palatino Linotype" panose="02040502050505030304" pitchFamily="18" charset="0"/>
              </a:rPr>
              <a:t>Directive 2005 / 36 / EC , Article 59 </a:t>
            </a:r>
            <a:endParaRPr lang="en-US" sz="1600" b="1" dirty="0">
              <a:latin typeface="Palatino Linotype" panose="02040502050505030304" pitchFamily="18" charset="0"/>
            </a:endParaRPr>
          </a:p>
          <a:p>
            <a:r>
              <a:rPr lang="en-US" sz="1600" b="1" dirty="0">
                <a:latin typeface="Palatino Linotype" panose="02040502050505030304" pitchFamily="18" charset="0"/>
              </a:rPr>
              <a:t>Transparency </a:t>
            </a:r>
            <a:endParaRPr lang="en-US" sz="1600" dirty="0">
              <a:latin typeface="Palatino Linotype" panose="02040502050505030304" pitchFamily="18" charset="0"/>
            </a:endParaRPr>
          </a:p>
          <a:p>
            <a:r>
              <a:rPr lang="en-US" sz="1600" dirty="0" smtClean="0">
                <a:latin typeface="Palatino Linotype" panose="02040502050505030304" pitchFamily="18" charset="0"/>
              </a:rPr>
              <a:t>(1) </a:t>
            </a:r>
            <a:r>
              <a:rPr lang="en-US" sz="1600" dirty="0">
                <a:latin typeface="Palatino Linotype" panose="02040502050505030304" pitchFamily="18" charset="0"/>
              </a:rPr>
              <a:t>Member States shall notify to the Commission a list of existing regulated professions, specifying the activities covered by each profession, and a list of regulated education and training, and training with a special structure, referred to in point (c)(ii) of Article 11, in their territory by 18 January 2016. Any change to those lists shall also be notified to the Commission without undue delay. The Commission shall set up and maintain a publicly available database of regulated professions, including a general description of activities covered by each profession. </a:t>
            </a:r>
          </a:p>
          <a:p>
            <a:r>
              <a:rPr lang="en-US" sz="1600" dirty="0" smtClean="0">
                <a:latin typeface="Palatino Linotype" panose="02040502050505030304" pitchFamily="18" charset="0"/>
              </a:rPr>
              <a:t>(2) </a:t>
            </a:r>
            <a:r>
              <a:rPr lang="en-US" sz="1600" dirty="0">
                <a:latin typeface="Palatino Linotype" panose="02040502050505030304" pitchFamily="18" charset="0"/>
              </a:rPr>
              <a:t>By 18 </a:t>
            </a:r>
            <a:r>
              <a:rPr lang="en-US" sz="1600" dirty="0" smtClean="0">
                <a:latin typeface="Palatino Linotype" panose="02040502050505030304" pitchFamily="18" charset="0"/>
              </a:rPr>
              <a:t>January 2016, Member States shall notify to the Commission the list of professions for which a prior check of qualifications is necessary under Article </a:t>
            </a:r>
            <a:r>
              <a:rPr lang="en-US" sz="1600" dirty="0">
                <a:latin typeface="Palatino Linotype" panose="02040502050505030304" pitchFamily="18" charset="0"/>
              </a:rPr>
              <a:t>7(4). Member States shall provide the Commission with a specific justification for the inclusion of each of </a:t>
            </a:r>
            <a:r>
              <a:rPr lang="en-US" sz="1600" dirty="0" smtClean="0">
                <a:latin typeface="Palatino Linotype" panose="02040502050505030304" pitchFamily="18" charset="0"/>
              </a:rPr>
              <a:t>those </a:t>
            </a:r>
            <a:r>
              <a:rPr lang="en-US" sz="1600" dirty="0">
                <a:latin typeface="Palatino Linotype" panose="02040502050505030304" pitchFamily="18" charset="0"/>
              </a:rPr>
              <a:t>professions on that list. </a:t>
            </a:r>
          </a:p>
          <a:p>
            <a:r>
              <a:rPr lang="en-US" sz="1600" dirty="0" smtClean="0">
                <a:latin typeface="Palatino Linotype" panose="02040502050505030304" pitchFamily="18" charset="0"/>
              </a:rPr>
              <a:t>(3) </a:t>
            </a:r>
            <a:r>
              <a:rPr lang="en-US" sz="1600" dirty="0">
                <a:latin typeface="Palatino Linotype" panose="02040502050505030304" pitchFamily="18" charset="0"/>
              </a:rPr>
              <a:t>Member States shall examine whether requirements under their legal system restricting the access to a profession or its pursuit to the holders of a specific professional qualification, including the use of professional titles and the professional activities allowed under such title, referred to in this Article as ‘requirements’ are compatible with the following principles: </a:t>
            </a:r>
          </a:p>
          <a:p>
            <a:r>
              <a:rPr lang="en-US" sz="1600" dirty="0">
                <a:latin typeface="Palatino Linotype" panose="02040502050505030304" pitchFamily="18" charset="0"/>
              </a:rPr>
              <a:t>(a) requirements must be neither directly nor indirectly discriminatory on the basis of nationality or residence; </a:t>
            </a:r>
          </a:p>
          <a:p>
            <a:r>
              <a:rPr lang="en-US" sz="1600" dirty="0">
                <a:latin typeface="Palatino Linotype" panose="02040502050505030304" pitchFamily="18" charset="0"/>
              </a:rPr>
              <a:t>(b) requirements must be justified by overriding reasons of general interest; </a:t>
            </a:r>
          </a:p>
          <a:p>
            <a:r>
              <a:rPr lang="en-US" sz="1600" dirty="0">
                <a:latin typeface="Palatino Linotype" panose="02040502050505030304" pitchFamily="18" charset="0"/>
              </a:rPr>
              <a:t>(c) requirements must be suitable for securing the attainment of the objective pursued and must not go beyond what is necessary to attain that objective. </a:t>
            </a:r>
          </a:p>
          <a:p>
            <a:r>
              <a:rPr lang="en-US" sz="1600" b="1" i="1" dirty="0">
                <a:latin typeface="Palatino Linotype" panose="02040502050505030304" pitchFamily="18" charset="0"/>
              </a:rPr>
              <a:t>Proposal for a Directive of The European Parliament and of the Council on a Proportionality Test before adoption of New Regulation of Professions - COM(2016) 822 Final </a:t>
            </a:r>
            <a:r>
              <a:rPr lang="en-US" sz="1600" i="1" dirty="0"/>
              <a:t>( </a:t>
            </a:r>
            <a:r>
              <a:rPr lang="en-US" sz="1600" dirty="0">
                <a:hlinkClick r:id="rId4"/>
              </a:rPr>
              <a:t>http://eur-lex.europa.eu/legal-content/EN/TXT/?qid=1505115263716&amp;uri=CELEX:52016PC0822</a:t>
            </a:r>
            <a:r>
              <a:rPr lang="en-US" sz="1600" dirty="0"/>
              <a:t> ) </a:t>
            </a:r>
          </a:p>
          <a:p>
            <a:endParaRPr lang="en-US" sz="1600" dirty="0"/>
          </a:p>
        </p:txBody>
      </p:sp>
    </p:spTree>
    <p:extLst>
      <p:ext uri="{BB962C8B-B14F-4D97-AF65-F5344CB8AC3E}">
        <p14:creationId xmlns:p14="http://schemas.microsoft.com/office/powerpoint/2010/main" val="406990896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B43F0EC-F9FB-42DF-8495-A9A6B2F90A94}" type="slidenum">
              <a:rPr lang="ro-RO" smtClean="0"/>
              <a:t>49</a:t>
            </a:fld>
            <a:endParaRPr lang="ro-RO"/>
          </a:p>
        </p:txBody>
      </p:sp>
      <p:pic>
        <p:nvPicPr>
          <p:cNvPr id="3" name="Picture 2">
            <a:extLst>
              <a:ext uri="{FF2B5EF4-FFF2-40B4-BE49-F238E27FC236}">
                <a16:creationId xmlns:a16="http://schemas.microsoft.com/office/drawing/2014/main" id="{E57DB7C3-597D-4109-A414-85CDE8EF4C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12" y="-27384"/>
            <a:ext cx="5049561" cy="1030110"/>
          </a:xfrm>
          <a:prstGeom prst="rect">
            <a:avLst/>
          </a:prstGeom>
        </p:spPr>
      </p:pic>
      <p:pic>
        <p:nvPicPr>
          <p:cNvPr id="4" name="Picture 3">
            <a:extLst>
              <a:ext uri="{FF2B5EF4-FFF2-40B4-BE49-F238E27FC236}">
                <a16:creationId xmlns:a16="http://schemas.microsoft.com/office/drawing/2014/main" id="{4A28D5C1-4CA7-4990-A40B-3FEA86A390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pic>
        <p:nvPicPr>
          <p:cNvPr id="5" name="Picture 4"/>
          <p:cNvPicPr/>
          <p:nvPr/>
        </p:nvPicPr>
        <p:blipFill>
          <a:blip r:embed="rId4"/>
          <a:stretch>
            <a:fillRect/>
          </a:stretch>
        </p:blipFill>
        <p:spPr>
          <a:xfrm>
            <a:off x="189781" y="1046781"/>
            <a:ext cx="5902906" cy="5124041"/>
          </a:xfrm>
          <a:prstGeom prst="rect">
            <a:avLst/>
          </a:prstGeom>
        </p:spPr>
      </p:pic>
      <p:pic>
        <p:nvPicPr>
          <p:cNvPr id="6" name="Picture 5"/>
          <p:cNvPicPr/>
          <p:nvPr/>
        </p:nvPicPr>
        <p:blipFill>
          <a:blip r:embed="rId5"/>
          <a:stretch>
            <a:fillRect/>
          </a:stretch>
        </p:blipFill>
        <p:spPr>
          <a:xfrm>
            <a:off x="6170699" y="1002726"/>
            <a:ext cx="5854148" cy="5124041"/>
          </a:xfrm>
          <a:prstGeom prst="rect">
            <a:avLst/>
          </a:prstGeom>
        </p:spPr>
      </p:pic>
    </p:spTree>
    <p:extLst>
      <p:ext uri="{BB962C8B-B14F-4D97-AF65-F5344CB8AC3E}">
        <p14:creationId xmlns:p14="http://schemas.microsoft.com/office/powerpoint/2010/main" val="11666770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31851" y="1002726"/>
            <a:ext cx="10441641" cy="687076"/>
          </a:xfrm>
        </p:spPr>
        <p:txBody>
          <a:bodyPr>
            <a:normAutofit/>
          </a:bodyPr>
          <a:lstStyle/>
          <a:p>
            <a:pPr algn="ctr"/>
            <a:r>
              <a:rPr lang="ro-RO" b="1" dirty="0" smtClean="0">
                <a:latin typeface="Palatino Linotype" panose="02040502050505030304" pitchFamily="18" charset="0"/>
              </a:rPr>
              <a:t>EU </a:t>
            </a:r>
            <a:r>
              <a:rPr lang="en-US" b="1" dirty="0" smtClean="0">
                <a:latin typeface="Palatino Linotype" panose="02040502050505030304" pitchFamily="18" charset="0"/>
              </a:rPr>
              <a:t>legislation</a:t>
            </a:r>
            <a:endParaRPr lang="en-US" b="1" dirty="0">
              <a:latin typeface="Palatino Linotype" panose="02040502050505030304" pitchFamily="18" charset="0"/>
            </a:endParaRPr>
          </a:p>
        </p:txBody>
      </p:sp>
      <p:sp>
        <p:nvSpPr>
          <p:cNvPr id="3" name="Content Placeholder 2"/>
          <p:cNvSpPr>
            <a:spLocks noGrp="1"/>
          </p:cNvSpPr>
          <p:nvPr>
            <p:ph idx="1"/>
          </p:nvPr>
        </p:nvSpPr>
        <p:spPr>
          <a:xfrm>
            <a:off x="1231407" y="1689802"/>
            <a:ext cx="10188816" cy="4475233"/>
          </a:xfrm>
        </p:spPr>
        <p:txBody>
          <a:bodyPr>
            <a:noAutofit/>
          </a:bodyPr>
          <a:lstStyle/>
          <a:p>
            <a:pPr marL="0" indent="0" algn="just">
              <a:spcBef>
                <a:spcPts val="0"/>
              </a:spcBef>
            </a:pPr>
            <a:r>
              <a:rPr lang="en-US" sz="2000" dirty="0" smtClean="0">
                <a:latin typeface="Palatino Linotype" panose="02040502050505030304" pitchFamily="18" charset="0"/>
              </a:rPr>
              <a:t>COM (</a:t>
            </a:r>
            <a:r>
              <a:rPr lang="en-US" sz="2000" dirty="0">
                <a:latin typeface="Palatino Linotype" panose="02040502050505030304" pitchFamily="18" charset="0"/>
              </a:rPr>
              <a:t>2016) 820 </a:t>
            </a:r>
            <a:r>
              <a:rPr lang="en-US" sz="2000" dirty="0" smtClean="0">
                <a:latin typeface="Palatino Linotype" panose="02040502050505030304" pitchFamily="18" charset="0"/>
              </a:rPr>
              <a:t>final: Communication from the Commission to the European Parliament, the Council, the </a:t>
            </a:r>
            <a:r>
              <a:rPr lang="en-US" sz="2000" dirty="0">
                <a:latin typeface="Palatino Linotype" panose="02040502050505030304" pitchFamily="18" charset="0"/>
              </a:rPr>
              <a:t>E</a:t>
            </a:r>
            <a:r>
              <a:rPr lang="en-US" sz="2000" dirty="0" smtClean="0">
                <a:latin typeface="Palatino Linotype" panose="02040502050505030304" pitchFamily="18" charset="0"/>
              </a:rPr>
              <a:t>uropean Economic and Social Committee and the Committee of the Regions on Reform Recommendations </a:t>
            </a:r>
            <a:r>
              <a:rPr lang="en-US" sz="2000" dirty="0">
                <a:latin typeface="Palatino Linotype" panose="02040502050505030304" pitchFamily="18" charset="0"/>
              </a:rPr>
              <a:t>for </a:t>
            </a:r>
            <a:r>
              <a:rPr lang="en-US" sz="2000" dirty="0" smtClean="0">
                <a:latin typeface="Palatino Linotype" panose="02040502050505030304" pitchFamily="18" charset="0"/>
              </a:rPr>
              <a:t>Regulation </a:t>
            </a:r>
            <a:r>
              <a:rPr lang="en-US" sz="2000" dirty="0">
                <a:latin typeface="Palatino Linotype" panose="02040502050505030304" pitchFamily="18" charset="0"/>
              </a:rPr>
              <a:t>in </a:t>
            </a:r>
            <a:r>
              <a:rPr lang="en-US" sz="2000" dirty="0" smtClean="0">
                <a:latin typeface="Palatino Linotype" panose="02040502050505030304" pitchFamily="18" charset="0"/>
              </a:rPr>
              <a:t>Professional Services</a:t>
            </a:r>
            <a:r>
              <a:rPr lang="ro-RO" sz="2000" b="1" dirty="0" smtClean="0">
                <a:solidFill>
                  <a:schemeClr val="tx1"/>
                </a:solidFill>
                <a:latin typeface="Palatino Linotype" panose="02040502050505030304" pitchFamily="18" charset="0"/>
              </a:rPr>
              <a:t>:</a:t>
            </a:r>
          </a:p>
          <a:p>
            <a:pPr algn="just">
              <a:buFontTx/>
              <a:buChar char="-"/>
            </a:pPr>
            <a:r>
              <a:rPr lang="en-US" dirty="0" smtClean="0">
                <a:latin typeface="Palatino Linotype" panose="02040502050505030304" pitchFamily="18" charset="0"/>
              </a:rPr>
              <a:t>Detailed </a:t>
            </a:r>
            <a:r>
              <a:rPr lang="en-US" dirty="0">
                <a:latin typeface="Palatino Linotype" panose="02040502050505030304" pitchFamily="18" charset="0"/>
              </a:rPr>
              <a:t>analysis of the regulations which apply to </a:t>
            </a:r>
            <a:r>
              <a:rPr lang="en-US" u="sng" dirty="0">
                <a:latin typeface="Palatino Linotype" panose="02040502050505030304" pitchFamily="18" charset="0"/>
              </a:rPr>
              <a:t>architects</a:t>
            </a:r>
            <a:r>
              <a:rPr lang="en-US" dirty="0">
                <a:latin typeface="Palatino Linotype" panose="02040502050505030304" pitchFamily="18" charset="0"/>
              </a:rPr>
              <a:t>, </a:t>
            </a:r>
            <a:r>
              <a:rPr lang="en-US" u="sng" dirty="0">
                <a:latin typeface="Palatino Linotype" panose="02040502050505030304" pitchFamily="18" charset="0"/>
              </a:rPr>
              <a:t>civil engineers</a:t>
            </a:r>
            <a:r>
              <a:rPr lang="en-US" dirty="0">
                <a:latin typeface="Palatino Linotype" panose="02040502050505030304" pitchFamily="18" charset="0"/>
              </a:rPr>
              <a:t>, </a:t>
            </a:r>
            <a:r>
              <a:rPr lang="en-US" u="sng" dirty="0">
                <a:latin typeface="Palatino Linotype" panose="02040502050505030304" pitchFamily="18" charset="0"/>
              </a:rPr>
              <a:t>accountants</a:t>
            </a:r>
            <a:r>
              <a:rPr lang="en-US" dirty="0">
                <a:latin typeface="Palatino Linotype" panose="02040502050505030304" pitchFamily="18" charset="0"/>
              </a:rPr>
              <a:t>, </a:t>
            </a:r>
            <a:r>
              <a:rPr lang="en-US" u="sng" dirty="0">
                <a:latin typeface="Palatino Linotype" panose="02040502050505030304" pitchFamily="18" charset="0"/>
              </a:rPr>
              <a:t>lawyers</a:t>
            </a:r>
            <a:r>
              <a:rPr lang="en-US" dirty="0">
                <a:latin typeface="Palatino Linotype" panose="02040502050505030304" pitchFamily="18" charset="0"/>
              </a:rPr>
              <a:t>, </a:t>
            </a:r>
            <a:r>
              <a:rPr lang="en-US" u="sng" dirty="0">
                <a:latin typeface="Palatino Linotype" panose="02040502050505030304" pitchFamily="18" charset="0"/>
              </a:rPr>
              <a:t>patent agents</a:t>
            </a:r>
            <a:r>
              <a:rPr lang="en-US" dirty="0">
                <a:latin typeface="Palatino Linotype" panose="02040502050505030304" pitchFamily="18" charset="0"/>
              </a:rPr>
              <a:t>, </a:t>
            </a:r>
            <a:r>
              <a:rPr lang="en-US" u="sng" dirty="0">
                <a:latin typeface="Palatino Linotype" panose="02040502050505030304" pitchFamily="18" charset="0"/>
              </a:rPr>
              <a:t>real estate agents </a:t>
            </a:r>
            <a:r>
              <a:rPr lang="en-US" dirty="0">
                <a:latin typeface="Palatino Linotype" panose="02040502050505030304" pitchFamily="18" charset="0"/>
              </a:rPr>
              <a:t>and </a:t>
            </a:r>
            <a:r>
              <a:rPr lang="en-US" u="sng" dirty="0">
                <a:latin typeface="Palatino Linotype" panose="02040502050505030304" pitchFamily="18" charset="0"/>
              </a:rPr>
              <a:t>tourist </a:t>
            </a:r>
            <a:r>
              <a:rPr lang="en-US" u="sng" dirty="0" smtClean="0">
                <a:latin typeface="Palatino Linotype" panose="02040502050505030304" pitchFamily="18" charset="0"/>
              </a:rPr>
              <a:t>guides</a:t>
            </a:r>
            <a:r>
              <a:rPr lang="en-US" dirty="0">
                <a:latin typeface="Palatino Linotype" panose="02040502050505030304" pitchFamily="18" charset="0"/>
              </a:rPr>
              <a:t> </a:t>
            </a:r>
            <a:r>
              <a:rPr lang="en-US" dirty="0" smtClean="0">
                <a:latin typeface="Palatino Linotype" panose="02040502050505030304" pitchFamily="18" charset="0"/>
              </a:rPr>
              <a:t>belonging </a:t>
            </a:r>
            <a:r>
              <a:rPr lang="en-US" dirty="0">
                <a:latin typeface="Palatino Linotype" panose="02040502050505030304" pitchFamily="18" charset="0"/>
              </a:rPr>
              <a:t>to four key economic sectors (business services, construction, real estate and tourism). </a:t>
            </a:r>
            <a:endParaRPr lang="en-US" dirty="0" smtClean="0">
              <a:latin typeface="Palatino Linotype" panose="02040502050505030304" pitchFamily="18" charset="0"/>
            </a:endParaRPr>
          </a:p>
          <a:p>
            <a:pPr algn="just">
              <a:buFontTx/>
              <a:buChar char="-"/>
            </a:pPr>
            <a:r>
              <a:rPr lang="en-US" dirty="0" smtClean="0">
                <a:latin typeface="Palatino Linotype" panose="02040502050505030304" pitchFamily="18" charset="0"/>
              </a:rPr>
              <a:t>The </a:t>
            </a:r>
            <a:r>
              <a:rPr lang="en-US" dirty="0">
                <a:latin typeface="Palatino Linotype" panose="02040502050505030304" pitchFamily="18" charset="0"/>
              </a:rPr>
              <a:t>mobility in those professions is relatively high and the professions are regulated in a majority of Member States, albeit with divergent regulation. This means that there is considerable </a:t>
            </a:r>
            <a:r>
              <a:rPr lang="en-US" u="sng" dirty="0">
                <a:latin typeface="Palatino Linotype" panose="02040502050505030304" pitchFamily="18" charset="0"/>
              </a:rPr>
              <a:t>potential for meaningful and economically relevant reforms</a:t>
            </a:r>
            <a:r>
              <a:rPr lang="en-US" u="sng" dirty="0" smtClean="0">
                <a:latin typeface="Palatino Linotype" panose="02040502050505030304" pitchFamily="18" charset="0"/>
              </a:rPr>
              <a:t>.</a:t>
            </a:r>
          </a:p>
          <a:p>
            <a:pPr algn="just">
              <a:buFontTx/>
              <a:buChar char="-"/>
            </a:pPr>
            <a:r>
              <a:rPr lang="en-US" dirty="0">
                <a:latin typeface="Palatino Linotype" panose="02040502050505030304" pitchFamily="18" charset="0"/>
              </a:rPr>
              <a:t>Based on the </a:t>
            </a:r>
            <a:r>
              <a:rPr lang="en-US" dirty="0" smtClean="0">
                <a:latin typeface="Palatino Linotype" panose="02040502050505030304" pitchFamily="18" charset="0"/>
              </a:rPr>
              <a:t>COM </a:t>
            </a:r>
            <a:r>
              <a:rPr lang="en-US" dirty="0">
                <a:latin typeface="Palatino Linotype" panose="02040502050505030304" pitchFamily="18" charset="0"/>
              </a:rPr>
              <a:t>recommendations, </a:t>
            </a:r>
            <a:r>
              <a:rPr lang="en-US" u="sng" dirty="0">
                <a:latin typeface="Palatino Linotype" panose="02040502050505030304" pitchFamily="18" charset="0"/>
              </a:rPr>
              <a:t>Member States </a:t>
            </a:r>
            <a:r>
              <a:rPr lang="en-US" dirty="0">
                <a:latin typeface="Palatino Linotype" panose="02040502050505030304" pitchFamily="18" charset="0"/>
              </a:rPr>
              <a:t>should </a:t>
            </a:r>
            <a:r>
              <a:rPr lang="en-US" u="sng" dirty="0">
                <a:latin typeface="Palatino Linotype" panose="02040502050505030304" pitchFamily="18" charset="0"/>
              </a:rPr>
              <a:t>re-assess and reconsider restrictions</a:t>
            </a:r>
            <a:r>
              <a:rPr lang="en-US" dirty="0">
                <a:latin typeface="Palatino Linotype" panose="02040502050505030304" pitchFamily="18" charset="0"/>
              </a:rPr>
              <a:t> imposed on service providers and regulation for the selected professional sectors, and should in particular consider the cumulative effect of the various layers of regulatory measures. </a:t>
            </a:r>
            <a:endParaRPr lang="en-US" dirty="0" smtClean="0">
              <a:latin typeface="Palatino Linotype" panose="02040502050505030304" pitchFamily="18" charset="0"/>
            </a:endParaRPr>
          </a:p>
          <a:p>
            <a:pPr algn="just">
              <a:buFontTx/>
              <a:buChar char="-"/>
            </a:pPr>
            <a:r>
              <a:rPr lang="en-US" dirty="0" smtClean="0">
                <a:latin typeface="Palatino Linotype" panose="02040502050505030304" pitchFamily="18" charset="0"/>
              </a:rPr>
              <a:t>Some </a:t>
            </a:r>
            <a:r>
              <a:rPr lang="en-US" dirty="0">
                <a:latin typeface="Palatino Linotype" panose="02040502050505030304" pitchFamily="18" charset="0"/>
              </a:rPr>
              <a:t>of the recommendations concern </a:t>
            </a:r>
            <a:r>
              <a:rPr lang="en-US" u="sng" dirty="0">
                <a:latin typeface="Palatino Linotype" panose="02040502050505030304" pitchFamily="18" charset="0"/>
              </a:rPr>
              <a:t>all Member States</a:t>
            </a:r>
            <a:r>
              <a:rPr lang="en-US" dirty="0">
                <a:latin typeface="Palatino Linotype" panose="02040502050505030304" pitchFamily="18" charset="0"/>
              </a:rPr>
              <a:t>, while others are also addressed </a:t>
            </a:r>
            <a:r>
              <a:rPr lang="en-US" u="sng" dirty="0">
                <a:latin typeface="Palatino Linotype" panose="02040502050505030304" pitchFamily="18" charset="0"/>
              </a:rPr>
              <a:t>to Member States not regulating a profession </a:t>
            </a:r>
            <a:r>
              <a:rPr lang="en-US" dirty="0">
                <a:latin typeface="Palatino Linotype" panose="02040502050505030304" pitchFamily="18" charset="0"/>
              </a:rPr>
              <a:t>but where a risk of creation of new barriers was identified.</a:t>
            </a:r>
            <a:endParaRPr lang="en-US" dirty="0" smtClean="0">
              <a:latin typeface="Palatino Linotype" panose="02040502050505030304" pitchFamily="18" charset="0"/>
            </a:endParaRPr>
          </a:p>
        </p:txBody>
      </p:sp>
      <p:sp>
        <p:nvSpPr>
          <p:cNvPr id="8" name="Slide Number Placeholder 7"/>
          <p:cNvSpPr>
            <a:spLocks noGrp="1"/>
          </p:cNvSpPr>
          <p:nvPr>
            <p:ph type="sldNum" sz="quarter" idx="12"/>
          </p:nvPr>
        </p:nvSpPr>
        <p:spPr>
          <a:xfrm>
            <a:off x="11049755" y="4921250"/>
            <a:ext cx="1142245" cy="669925"/>
          </a:xfrm>
        </p:spPr>
        <p:txBody>
          <a:bodyPr/>
          <a:lstStyle/>
          <a:p>
            <a:r>
              <a:rPr lang="en-GB" dirty="0" smtClean="0"/>
              <a:t>5</a:t>
            </a:r>
            <a:endParaRPr lang="ro-RO" dirty="0"/>
          </a:p>
        </p:txBody>
      </p:sp>
      <p:pic>
        <p:nvPicPr>
          <p:cNvPr id="5" name="Picture 4">
            <a:extLst>
              <a:ext uri="{FF2B5EF4-FFF2-40B4-BE49-F238E27FC236}">
                <a16:creationId xmlns:a16="http://schemas.microsoft.com/office/drawing/2014/main" id="{FF133443-5EBA-486B-8785-A259971003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12" y="-27384"/>
            <a:ext cx="5049561" cy="1030110"/>
          </a:xfrm>
          <a:prstGeom prst="rect">
            <a:avLst/>
          </a:prstGeom>
        </p:spPr>
      </p:pic>
      <p:pic>
        <p:nvPicPr>
          <p:cNvPr id="6" name="Picture 5">
            <a:extLst>
              <a:ext uri="{FF2B5EF4-FFF2-40B4-BE49-F238E27FC236}">
                <a16:creationId xmlns:a16="http://schemas.microsoft.com/office/drawing/2014/main" id="{0CA3816F-3966-4433-A104-DFD17B184A2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spTree>
    <p:extLst>
      <p:ext uri="{BB962C8B-B14F-4D97-AF65-F5344CB8AC3E}">
        <p14:creationId xmlns:p14="http://schemas.microsoft.com/office/powerpoint/2010/main" val="200014022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B43F0EC-F9FB-42DF-8495-A9A6B2F90A94}" type="slidenum">
              <a:rPr lang="ro-RO" smtClean="0"/>
              <a:t>50</a:t>
            </a:fld>
            <a:endParaRPr lang="ro-RO"/>
          </a:p>
        </p:txBody>
      </p:sp>
      <p:pic>
        <p:nvPicPr>
          <p:cNvPr id="3" name="Picture 2">
            <a:extLst>
              <a:ext uri="{FF2B5EF4-FFF2-40B4-BE49-F238E27FC236}">
                <a16:creationId xmlns:a16="http://schemas.microsoft.com/office/drawing/2014/main" id="{E57DB7C3-597D-4109-A414-85CDE8EF4C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12" y="-27384"/>
            <a:ext cx="5049561" cy="1030110"/>
          </a:xfrm>
          <a:prstGeom prst="rect">
            <a:avLst/>
          </a:prstGeom>
        </p:spPr>
      </p:pic>
      <p:pic>
        <p:nvPicPr>
          <p:cNvPr id="4" name="Picture 3">
            <a:extLst>
              <a:ext uri="{FF2B5EF4-FFF2-40B4-BE49-F238E27FC236}">
                <a16:creationId xmlns:a16="http://schemas.microsoft.com/office/drawing/2014/main" id="{4A28D5C1-4CA7-4990-A40B-3FEA86A390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pic>
        <p:nvPicPr>
          <p:cNvPr id="6" name="Picture 5"/>
          <p:cNvPicPr/>
          <p:nvPr/>
        </p:nvPicPr>
        <p:blipFill>
          <a:blip r:embed="rId4"/>
          <a:stretch>
            <a:fillRect/>
          </a:stretch>
        </p:blipFill>
        <p:spPr>
          <a:xfrm>
            <a:off x="310551" y="1046781"/>
            <a:ext cx="5359716" cy="4994079"/>
          </a:xfrm>
          <a:prstGeom prst="rect">
            <a:avLst/>
          </a:prstGeom>
        </p:spPr>
      </p:pic>
      <p:pic>
        <p:nvPicPr>
          <p:cNvPr id="7" name="Picture 6"/>
          <p:cNvPicPr/>
          <p:nvPr/>
        </p:nvPicPr>
        <p:blipFill>
          <a:blip r:embed="rId5"/>
          <a:stretch>
            <a:fillRect/>
          </a:stretch>
        </p:blipFill>
        <p:spPr>
          <a:xfrm>
            <a:off x="5844209" y="1002726"/>
            <a:ext cx="6162261" cy="5038134"/>
          </a:xfrm>
          <a:prstGeom prst="rect">
            <a:avLst/>
          </a:prstGeom>
        </p:spPr>
      </p:pic>
    </p:spTree>
    <p:extLst>
      <p:ext uri="{BB962C8B-B14F-4D97-AF65-F5344CB8AC3E}">
        <p14:creationId xmlns:p14="http://schemas.microsoft.com/office/powerpoint/2010/main" val="188871985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1192506" y="6355080"/>
            <a:ext cx="670560" cy="502920"/>
          </a:xfrm>
        </p:spPr>
        <p:txBody>
          <a:bodyPr/>
          <a:lstStyle/>
          <a:p>
            <a:fld id="{1B43F0EC-F9FB-42DF-8495-A9A6B2F90A94}" type="slidenum">
              <a:rPr lang="ro-RO" smtClean="0"/>
              <a:t>51</a:t>
            </a:fld>
            <a:endParaRPr lang="ro-RO"/>
          </a:p>
        </p:txBody>
      </p:sp>
      <p:pic>
        <p:nvPicPr>
          <p:cNvPr id="3" name="Picture 2"/>
          <p:cNvPicPr/>
          <p:nvPr/>
        </p:nvPicPr>
        <p:blipFill>
          <a:blip r:embed="rId2"/>
          <a:stretch>
            <a:fillRect/>
          </a:stretch>
        </p:blipFill>
        <p:spPr>
          <a:xfrm>
            <a:off x="181155" y="1046782"/>
            <a:ext cx="5353163" cy="5397528"/>
          </a:xfrm>
          <a:prstGeom prst="rect">
            <a:avLst/>
          </a:prstGeom>
        </p:spPr>
      </p:pic>
      <p:pic>
        <p:nvPicPr>
          <p:cNvPr id="4" name="Picture 3">
            <a:extLst>
              <a:ext uri="{FF2B5EF4-FFF2-40B4-BE49-F238E27FC236}">
                <a16:creationId xmlns:a16="http://schemas.microsoft.com/office/drawing/2014/main" id="{E57DB7C3-597D-4109-A414-85CDE8EF4C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12" y="-27384"/>
            <a:ext cx="5049561" cy="1030110"/>
          </a:xfrm>
          <a:prstGeom prst="rect">
            <a:avLst/>
          </a:prstGeom>
        </p:spPr>
      </p:pic>
      <p:pic>
        <p:nvPicPr>
          <p:cNvPr id="5" name="Picture 4">
            <a:extLst>
              <a:ext uri="{FF2B5EF4-FFF2-40B4-BE49-F238E27FC236}">
                <a16:creationId xmlns:a16="http://schemas.microsoft.com/office/drawing/2014/main" id="{4A28D5C1-4CA7-4990-A40B-3FEA86A390E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pic>
        <p:nvPicPr>
          <p:cNvPr id="6" name="Picture 5"/>
          <p:cNvPicPr/>
          <p:nvPr/>
        </p:nvPicPr>
        <p:blipFill>
          <a:blip r:embed="rId5"/>
          <a:stretch>
            <a:fillRect/>
          </a:stretch>
        </p:blipFill>
        <p:spPr>
          <a:xfrm>
            <a:off x="5692140" y="1024754"/>
            <a:ext cx="6410720" cy="5419556"/>
          </a:xfrm>
          <a:prstGeom prst="rect">
            <a:avLst/>
          </a:prstGeom>
        </p:spPr>
      </p:pic>
    </p:spTree>
    <p:extLst>
      <p:ext uri="{BB962C8B-B14F-4D97-AF65-F5344CB8AC3E}">
        <p14:creationId xmlns:p14="http://schemas.microsoft.com/office/powerpoint/2010/main" val="291733992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B43F0EC-F9FB-42DF-8495-A9A6B2F90A94}" type="slidenum">
              <a:rPr lang="ro-RO" smtClean="0"/>
              <a:t>52</a:t>
            </a:fld>
            <a:endParaRPr lang="ro-RO"/>
          </a:p>
        </p:txBody>
      </p:sp>
      <p:pic>
        <p:nvPicPr>
          <p:cNvPr id="3" name="Picture 2">
            <a:extLst>
              <a:ext uri="{FF2B5EF4-FFF2-40B4-BE49-F238E27FC236}">
                <a16:creationId xmlns:a16="http://schemas.microsoft.com/office/drawing/2014/main" id="{E57DB7C3-597D-4109-A414-85CDE8EF4C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12" y="-27384"/>
            <a:ext cx="5049561" cy="1030110"/>
          </a:xfrm>
          <a:prstGeom prst="rect">
            <a:avLst/>
          </a:prstGeom>
        </p:spPr>
      </p:pic>
      <p:pic>
        <p:nvPicPr>
          <p:cNvPr id="4" name="Picture 3">
            <a:extLst>
              <a:ext uri="{FF2B5EF4-FFF2-40B4-BE49-F238E27FC236}">
                <a16:creationId xmlns:a16="http://schemas.microsoft.com/office/drawing/2014/main" id="{4A28D5C1-4CA7-4990-A40B-3FEA86A390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pic>
        <p:nvPicPr>
          <p:cNvPr id="5" name="Picture 4"/>
          <p:cNvPicPr/>
          <p:nvPr/>
        </p:nvPicPr>
        <p:blipFill>
          <a:blip r:embed="rId4"/>
          <a:stretch>
            <a:fillRect/>
          </a:stretch>
        </p:blipFill>
        <p:spPr>
          <a:xfrm>
            <a:off x="284672" y="1033930"/>
            <a:ext cx="5743458" cy="5292979"/>
          </a:xfrm>
          <a:prstGeom prst="rect">
            <a:avLst/>
          </a:prstGeom>
        </p:spPr>
      </p:pic>
      <p:pic>
        <p:nvPicPr>
          <p:cNvPr id="7" name="Picture 6"/>
          <p:cNvPicPr/>
          <p:nvPr/>
        </p:nvPicPr>
        <p:blipFill>
          <a:blip r:embed="rId5"/>
          <a:stretch>
            <a:fillRect/>
          </a:stretch>
        </p:blipFill>
        <p:spPr>
          <a:xfrm>
            <a:off x="6280728" y="1033929"/>
            <a:ext cx="5264728" cy="5292980"/>
          </a:xfrm>
          <a:prstGeom prst="rect">
            <a:avLst/>
          </a:prstGeom>
        </p:spPr>
      </p:pic>
    </p:spTree>
    <p:extLst>
      <p:ext uri="{BB962C8B-B14F-4D97-AF65-F5344CB8AC3E}">
        <p14:creationId xmlns:p14="http://schemas.microsoft.com/office/powerpoint/2010/main" val="116905039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B43F0EC-F9FB-42DF-8495-A9A6B2F90A94}" type="slidenum">
              <a:rPr lang="ro-RO" smtClean="0"/>
              <a:t>53</a:t>
            </a:fld>
            <a:endParaRPr lang="ro-RO"/>
          </a:p>
        </p:txBody>
      </p:sp>
      <p:pic>
        <p:nvPicPr>
          <p:cNvPr id="4" name="Picture 3">
            <a:extLst>
              <a:ext uri="{FF2B5EF4-FFF2-40B4-BE49-F238E27FC236}">
                <a16:creationId xmlns:a16="http://schemas.microsoft.com/office/drawing/2014/main" id="{E57DB7C3-597D-4109-A414-85CDE8EF4C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12" y="-27384"/>
            <a:ext cx="5049561" cy="1030110"/>
          </a:xfrm>
          <a:prstGeom prst="rect">
            <a:avLst/>
          </a:prstGeom>
        </p:spPr>
      </p:pic>
      <p:pic>
        <p:nvPicPr>
          <p:cNvPr id="5" name="Picture 4">
            <a:extLst>
              <a:ext uri="{FF2B5EF4-FFF2-40B4-BE49-F238E27FC236}">
                <a16:creationId xmlns:a16="http://schemas.microsoft.com/office/drawing/2014/main" id="{4A28D5C1-4CA7-4990-A40B-3FEA86A390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pic>
        <p:nvPicPr>
          <p:cNvPr id="6" name="Picture 5"/>
          <p:cNvPicPr>
            <a:picLocks noChangeAspect="1"/>
          </p:cNvPicPr>
          <p:nvPr/>
        </p:nvPicPr>
        <p:blipFill>
          <a:blip r:embed="rId4"/>
          <a:stretch>
            <a:fillRect/>
          </a:stretch>
        </p:blipFill>
        <p:spPr>
          <a:xfrm>
            <a:off x="992038" y="1046781"/>
            <a:ext cx="9748166" cy="5482260"/>
          </a:xfrm>
          <a:prstGeom prst="rect">
            <a:avLst/>
          </a:prstGeom>
        </p:spPr>
      </p:pic>
    </p:spTree>
    <p:extLst>
      <p:ext uri="{BB962C8B-B14F-4D97-AF65-F5344CB8AC3E}">
        <p14:creationId xmlns:p14="http://schemas.microsoft.com/office/powerpoint/2010/main" val="7644699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B43F0EC-F9FB-42DF-8495-A9A6B2F90A94}" type="slidenum">
              <a:rPr lang="ro-RO" smtClean="0"/>
              <a:t>54</a:t>
            </a:fld>
            <a:endParaRPr lang="ro-RO"/>
          </a:p>
        </p:txBody>
      </p:sp>
      <p:pic>
        <p:nvPicPr>
          <p:cNvPr id="3" name="Picture 2">
            <a:extLst>
              <a:ext uri="{FF2B5EF4-FFF2-40B4-BE49-F238E27FC236}">
                <a16:creationId xmlns:a16="http://schemas.microsoft.com/office/drawing/2014/main" id="{E57DB7C3-597D-4109-A414-85CDE8EF4C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12" y="-27384"/>
            <a:ext cx="5049561" cy="1030110"/>
          </a:xfrm>
          <a:prstGeom prst="rect">
            <a:avLst/>
          </a:prstGeom>
        </p:spPr>
      </p:pic>
      <p:pic>
        <p:nvPicPr>
          <p:cNvPr id="4" name="Picture 3">
            <a:extLst>
              <a:ext uri="{FF2B5EF4-FFF2-40B4-BE49-F238E27FC236}">
                <a16:creationId xmlns:a16="http://schemas.microsoft.com/office/drawing/2014/main" id="{4A28D5C1-4CA7-4990-A40B-3FEA86A390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sp>
        <p:nvSpPr>
          <p:cNvPr id="5" name="Rectangle 4"/>
          <p:cNvSpPr/>
          <p:nvPr/>
        </p:nvSpPr>
        <p:spPr>
          <a:xfrm>
            <a:off x="1420918" y="862115"/>
            <a:ext cx="4727576" cy="400110"/>
          </a:xfrm>
          <a:prstGeom prst="rect">
            <a:avLst/>
          </a:prstGeom>
        </p:spPr>
        <p:txBody>
          <a:bodyPr wrap="none">
            <a:spAutoFit/>
          </a:bodyPr>
          <a:lstStyle/>
          <a:p>
            <a:r>
              <a:rPr lang="en-US" sz="2000" b="1" kern="1800" dirty="0">
                <a:latin typeface="Palatino Linotype" panose="02040502050505030304" pitchFamily="18" charset="0"/>
                <a:ea typeface="Times New Roman" panose="02020603050405020304" pitchFamily="18" charset="0"/>
              </a:rPr>
              <a:t>Guidance for the transparency exercise</a:t>
            </a:r>
            <a:endParaRPr lang="en-US" sz="2000" dirty="0">
              <a:latin typeface="Palatino Linotype" panose="02040502050505030304" pitchFamily="18" charset="0"/>
            </a:endParaRPr>
          </a:p>
        </p:txBody>
      </p:sp>
      <p:sp>
        <p:nvSpPr>
          <p:cNvPr id="6" name="TextBox 5"/>
          <p:cNvSpPr txBox="1"/>
          <p:nvPr/>
        </p:nvSpPr>
        <p:spPr>
          <a:xfrm>
            <a:off x="526473" y="1376218"/>
            <a:ext cx="11009745" cy="1846659"/>
          </a:xfrm>
          <a:prstGeom prst="rect">
            <a:avLst/>
          </a:prstGeom>
          <a:noFill/>
        </p:spPr>
        <p:txBody>
          <a:bodyPr wrap="square" rtlCol="0">
            <a:spAutoFit/>
          </a:bodyPr>
          <a:lstStyle/>
          <a:p>
            <a:r>
              <a:rPr lang="en-US" sz="1600" dirty="0">
                <a:latin typeface="Palatino Linotype" panose="02040502050505030304" pitchFamily="18" charset="0"/>
              </a:rPr>
              <a:t>We distinguish two roles for Member States:</a:t>
            </a:r>
          </a:p>
          <a:p>
            <a:pPr lvl="0"/>
            <a:r>
              <a:rPr lang="en-US" sz="1600" dirty="0">
                <a:latin typeface="Palatino Linotype" panose="02040502050505030304" pitchFamily="18" charset="0"/>
              </a:rPr>
              <a:t>Provider: responsible to provide information for his country. This would be in principle a competent authority (line ministries, regional authorities, chartered institution or registration body) or a member of the coordinating team at national level.</a:t>
            </a:r>
          </a:p>
          <a:p>
            <a:pPr lvl="0"/>
            <a:r>
              <a:rPr lang="en-US" sz="1600" dirty="0">
                <a:latin typeface="Palatino Linotype" panose="02040502050505030304" pitchFamily="18" charset="0"/>
              </a:rPr>
              <a:t>Coordinator: the person responsible to submit information for validation by the Commission</a:t>
            </a:r>
          </a:p>
          <a:p>
            <a:r>
              <a:rPr lang="en-US" sz="1600" dirty="0">
                <a:latin typeface="Palatino Linotype" panose="02040502050505030304" pitchFamily="18" charset="0"/>
              </a:rPr>
              <a:t>The Commission is represented in the workflow below with the role of Manager.</a:t>
            </a:r>
          </a:p>
          <a:p>
            <a:endParaRPr lang="en-US" dirty="0"/>
          </a:p>
        </p:txBody>
      </p:sp>
      <p:pic>
        <p:nvPicPr>
          <p:cNvPr id="7" name="Picture 6" descr="https://webgate.ec.europa.eu/regprof/home/wf.png"/>
          <p:cNvPicPr/>
          <p:nvPr/>
        </p:nvPicPr>
        <p:blipFill>
          <a:blip r:embed="rId4">
            <a:extLst>
              <a:ext uri="{28A0092B-C50C-407E-A947-70E740481C1C}">
                <a14:useLocalDpi xmlns:a14="http://schemas.microsoft.com/office/drawing/2010/main" val="0"/>
              </a:ext>
            </a:extLst>
          </a:blip>
          <a:srcRect/>
          <a:stretch>
            <a:fillRect/>
          </a:stretch>
        </p:blipFill>
        <p:spPr bwMode="auto">
          <a:xfrm>
            <a:off x="2277373" y="2907665"/>
            <a:ext cx="6610663" cy="3766077"/>
          </a:xfrm>
          <a:prstGeom prst="rect">
            <a:avLst/>
          </a:prstGeom>
          <a:noFill/>
          <a:ln>
            <a:noFill/>
          </a:ln>
        </p:spPr>
      </p:pic>
    </p:spTree>
    <p:extLst>
      <p:ext uri="{BB962C8B-B14F-4D97-AF65-F5344CB8AC3E}">
        <p14:creationId xmlns:p14="http://schemas.microsoft.com/office/powerpoint/2010/main" val="124795578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B43F0EC-F9FB-42DF-8495-A9A6B2F90A94}" type="slidenum">
              <a:rPr lang="ro-RO" smtClean="0"/>
              <a:t>55</a:t>
            </a:fld>
            <a:endParaRPr lang="ro-RO"/>
          </a:p>
        </p:txBody>
      </p:sp>
      <p:pic>
        <p:nvPicPr>
          <p:cNvPr id="3" name="Picture 2"/>
          <p:cNvPicPr>
            <a:picLocks noChangeAspect="1"/>
          </p:cNvPicPr>
          <p:nvPr/>
        </p:nvPicPr>
        <p:blipFill>
          <a:blip r:embed="rId2"/>
          <a:stretch>
            <a:fillRect/>
          </a:stretch>
        </p:blipFill>
        <p:spPr>
          <a:xfrm>
            <a:off x="310550" y="1459342"/>
            <a:ext cx="4824867" cy="3535351"/>
          </a:xfrm>
          <a:prstGeom prst="rect">
            <a:avLst/>
          </a:prstGeom>
        </p:spPr>
      </p:pic>
      <p:pic>
        <p:nvPicPr>
          <p:cNvPr id="4" name="Picture 3"/>
          <p:cNvPicPr>
            <a:picLocks noChangeAspect="1"/>
          </p:cNvPicPr>
          <p:nvPr/>
        </p:nvPicPr>
        <p:blipFill>
          <a:blip r:embed="rId3"/>
          <a:stretch>
            <a:fillRect/>
          </a:stretch>
        </p:blipFill>
        <p:spPr>
          <a:xfrm>
            <a:off x="5338618" y="1265380"/>
            <a:ext cx="6604000" cy="4738256"/>
          </a:xfrm>
          <a:prstGeom prst="rect">
            <a:avLst/>
          </a:prstGeom>
        </p:spPr>
      </p:pic>
      <p:pic>
        <p:nvPicPr>
          <p:cNvPr id="5" name="Picture 4">
            <a:extLst>
              <a:ext uri="{FF2B5EF4-FFF2-40B4-BE49-F238E27FC236}">
                <a16:creationId xmlns:a16="http://schemas.microsoft.com/office/drawing/2014/main" id="{E57DB7C3-597D-4109-A414-85CDE8EF4C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512" y="-27384"/>
            <a:ext cx="5049561" cy="1030110"/>
          </a:xfrm>
          <a:prstGeom prst="rect">
            <a:avLst/>
          </a:prstGeom>
        </p:spPr>
      </p:pic>
      <p:pic>
        <p:nvPicPr>
          <p:cNvPr id="6" name="Picture 5">
            <a:extLst>
              <a:ext uri="{FF2B5EF4-FFF2-40B4-BE49-F238E27FC236}">
                <a16:creationId xmlns:a16="http://schemas.microsoft.com/office/drawing/2014/main" id="{4A28D5C1-4CA7-4990-A40B-3FEA86A390E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sp>
        <p:nvSpPr>
          <p:cNvPr id="7" name="TextBox 6"/>
          <p:cNvSpPr txBox="1"/>
          <p:nvPr/>
        </p:nvSpPr>
        <p:spPr>
          <a:xfrm>
            <a:off x="932873" y="1002726"/>
            <a:ext cx="8155709" cy="369332"/>
          </a:xfrm>
          <a:prstGeom prst="rect">
            <a:avLst/>
          </a:prstGeom>
          <a:noFill/>
        </p:spPr>
        <p:txBody>
          <a:bodyPr wrap="square" rtlCol="0">
            <a:spAutoFit/>
          </a:bodyPr>
          <a:lstStyle/>
          <a:p>
            <a:r>
              <a:rPr lang="en-US" dirty="0" smtClean="0">
                <a:latin typeface="Palatino Linotype" panose="02040502050505030304" pitchFamily="18" charset="0"/>
              </a:rPr>
              <a:t>When completing data for a sectorial regulated profession:</a:t>
            </a:r>
            <a:endParaRPr lang="en-US" dirty="0">
              <a:latin typeface="Palatino Linotype" panose="02040502050505030304" pitchFamily="18" charset="0"/>
            </a:endParaRPr>
          </a:p>
        </p:txBody>
      </p:sp>
    </p:spTree>
    <p:extLst>
      <p:ext uri="{BB962C8B-B14F-4D97-AF65-F5344CB8AC3E}">
        <p14:creationId xmlns:p14="http://schemas.microsoft.com/office/powerpoint/2010/main" val="56852031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B43F0EC-F9FB-42DF-8495-A9A6B2F90A94}" type="slidenum">
              <a:rPr lang="ro-RO" smtClean="0"/>
              <a:t>56</a:t>
            </a:fld>
            <a:endParaRPr lang="ro-RO"/>
          </a:p>
        </p:txBody>
      </p:sp>
      <p:pic>
        <p:nvPicPr>
          <p:cNvPr id="3" name="Picture 2">
            <a:extLst>
              <a:ext uri="{FF2B5EF4-FFF2-40B4-BE49-F238E27FC236}">
                <a16:creationId xmlns:a16="http://schemas.microsoft.com/office/drawing/2014/main" id="{E57DB7C3-597D-4109-A414-85CDE8EF4C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12" y="-27384"/>
            <a:ext cx="5049561" cy="1030110"/>
          </a:xfrm>
          <a:prstGeom prst="rect">
            <a:avLst/>
          </a:prstGeom>
        </p:spPr>
      </p:pic>
      <p:pic>
        <p:nvPicPr>
          <p:cNvPr id="4" name="Picture 3">
            <a:extLst>
              <a:ext uri="{FF2B5EF4-FFF2-40B4-BE49-F238E27FC236}">
                <a16:creationId xmlns:a16="http://schemas.microsoft.com/office/drawing/2014/main" id="{4A28D5C1-4CA7-4990-A40B-3FEA86A390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sp>
        <p:nvSpPr>
          <p:cNvPr id="5" name="TextBox 4"/>
          <p:cNvSpPr txBox="1"/>
          <p:nvPr/>
        </p:nvSpPr>
        <p:spPr>
          <a:xfrm>
            <a:off x="1250830" y="1431636"/>
            <a:ext cx="9297097" cy="3323987"/>
          </a:xfrm>
          <a:prstGeom prst="rect">
            <a:avLst/>
          </a:prstGeom>
          <a:noFill/>
        </p:spPr>
        <p:txBody>
          <a:bodyPr wrap="square" rtlCol="0">
            <a:spAutoFit/>
          </a:bodyPr>
          <a:lstStyle/>
          <a:p>
            <a:r>
              <a:rPr lang="en-US" sz="1600" b="1" dirty="0">
                <a:latin typeface="Palatino Linotype" panose="02040502050505030304" pitchFamily="18" charset="0"/>
              </a:rPr>
              <a:t>For the Tabs Statistics in Establishment and Provision of services</a:t>
            </a:r>
          </a:p>
          <a:p>
            <a:r>
              <a:rPr lang="en-US" sz="1600" b="1" i="1" dirty="0">
                <a:latin typeface="Palatino Linotype" panose="02040502050505030304" pitchFamily="18" charset="0"/>
              </a:rPr>
              <a:t>Directive 2005 / 36 / EC, Article 60 </a:t>
            </a:r>
          </a:p>
          <a:p>
            <a:r>
              <a:rPr lang="en-US" sz="1600" b="1" dirty="0">
                <a:latin typeface="Palatino Linotype" panose="02040502050505030304" pitchFamily="18" charset="0"/>
              </a:rPr>
              <a:t>Reports </a:t>
            </a:r>
          </a:p>
          <a:p>
            <a:r>
              <a:rPr lang="en-US" sz="1600" dirty="0" smtClean="0">
                <a:latin typeface="Palatino Linotype" panose="02040502050505030304" pitchFamily="18" charset="0"/>
              </a:rPr>
              <a:t>(1) </a:t>
            </a:r>
            <a:r>
              <a:rPr lang="en-US" sz="1600" dirty="0">
                <a:latin typeface="Palatino Linotype" panose="02040502050505030304" pitchFamily="18" charset="0"/>
              </a:rPr>
              <a:t>As from 20 October 2007, Member States shall, every two years, send a report to the Commission on the application of the system. In addition to general observations, the report shall contain a statistical summary of decisions taken and a description of the main problems arising from the application of this Directive. </a:t>
            </a:r>
            <a:r>
              <a:rPr lang="en-US" sz="1600" dirty="0" smtClean="0">
                <a:latin typeface="Palatino Linotype" panose="02040502050505030304" pitchFamily="18" charset="0"/>
              </a:rPr>
              <a:t> </a:t>
            </a:r>
            <a:endParaRPr lang="en-US" sz="1600" dirty="0">
              <a:latin typeface="Palatino Linotype" panose="02040502050505030304" pitchFamily="18" charset="0"/>
            </a:endParaRPr>
          </a:p>
          <a:p>
            <a:r>
              <a:rPr lang="en-US" sz="1600" dirty="0">
                <a:latin typeface="Palatino Linotype" panose="02040502050505030304" pitchFamily="18" charset="0"/>
              </a:rPr>
              <a:t>As from 18 January 2016 the statistical summary of decisions taken referred to in the first subparagraph shall contain detailed information on the number and types of decisions taken in accordance with this Directive, including the types of decisions on partial access taken by competent authorities in accordance with Article 4f, and a description of the main problems arising from application of this Directive. </a:t>
            </a:r>
          </a:p>
          <a:p>
            <a:endParaRPr lang="en-US" dirty="0"/>
          </a:p>
        </p:txBody>
      </p:sp>
    </p:spTree>
    <p:extLst>
      <p:ext uri="{BB962C8B-B14F-4D97-AF65-F5344CB8AC3E}">
        <p14:creationId xmlns:p14="http://schemas.microsoft.com/office/powerpoint/2010/main" val="36027909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B43F0EC-F9FB-42DF-8495-A9A6B2F90A94}" type="slidenum">
              <a:rPr lang="ro-RO" smtClean="0"/>
              <a:t>57</a:t>
            </a:fld>
            <a:endParaRPr lang="ro-RO"/>
          </a:p>
        </p:txBody>
      </p:sp>
      <p:pic>
        <p:nvPicPr>
          <p:cNvPr id="3" name="Picture 2">
            <a:extLst>
              <a:ext uri="{FF2B5EF4-FFF2-40B4-BE49-F238E27FC236}">
                <a16:creationId xmlns:a16="http://schemas.microsoft.com/office/drawing/2014/main" id="{E57DB7C3-597D-4109-A414-85CDE8EF4C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12" y="-27384"/>
            <a:ext cx="5049561" cy="1030110"/>
          </a:xfrm>
          <a:prstGeom prst="rect">
            <a:avLst/>
          </a:prstGeom>
        </p:spPr>
      </p:pic>
      <p:pic>
        <p:nvPicPr>
          <p:cNvPr id="4" name="Picture 3">
            <a:extLst>
              <a:ext uri="{FF2B5EF4-FFF2-40B4-BE49-F238E27FC236}">
                <a16:creationId xmlns:a16="http://schemas.microsoft.com/office/drawing/2014/main" id="{4A28D5C1-4CA7-4990-A40B-3FEA86A390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pic>
        <p:nvPicPr>
          <p:cNvPr id="6" name="Picture 5"/>
          <p:cNvPicPr>
            <a:picLocks noChangeAspect="1"/>
          </p:cNvPicPr>
          <p:nvPr/>
        </p:nvPicPr>
        <p:blipFill>
          <a:blip r:embed="rId4"/>
          <a:stretch>
            <a:fillRect/>
          </a:stretch>
        </p:blipFill>
        <p:spPr>
          <a:xfrm>
            <a:off x="0" y="1002726"/>
            <a:ext cx="6215423" cy="3993480"/>
          </a:xfrm>
          <a:prstGeom prst="rect">
            <a:avLst/>
          </a:prstGeom>
        </p:spPr>
      </p:pic>
      <p:pic>
        <p:nvPicPr>
          <p:cNvPr id="8" name="Picture 7"/>
          <p:cNvPicPr>
            <a:picLocks noChangeAspect="1"/>
          </p:cNvPicPr>
          <p:nvPr/>
        </p:nvPicPr>
        <p:blipFill>
          <a:blip r:embed="rId5"/>
          <a:stretch>
            <a:fillRect/>
          </a:stretch>
        </p:blipFill>
        <p:spPr>
          <a:xfrm>
            <a:off x="6099142" y="1002726"/>
            <a:ext cx="6092858" cy="3993480"/>
          </a:xfrm>
          <a:prstGeom prst="rect">
            <a:avLst/>
          </a:prstGeom>
        </p:spPr>
      </p:pic>
    </p:spTree>
    <p:extLst>
      <p:ext uri="{BB962C8B-B14F-4D97-AF65-F5344CB8AC3E}">
        <p14:creationId xmlns:p14="http://schemas.microsoft.com/office/powerpoint/2010/main" val="121465631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B43F0EC-F9FB-42DF-8495-A9A6B2F90A94}" type="slidenum">
              <a:rPr lang="ro-RO" smtClean="0"/>
              <a:t>58</a:t>
            </a:fld>
            <a:endParaRPr lang="ro-RO"/>
          </a:p>
        </p:txBody>
      </p:sp>
      <p:pic>
        <p:nvPicPr>
          <p:cNvPr id="3" name="Picture 2">
            <a:extLst>
              <a:ext uri="{FF2B5EF4-FFF2-40B4-BE49-F238E27FC236}">
                <a16:creationId xmlns:a16="http://schemas.microsoft.com/office/drawing/2014/main" id="{E57DB7C3-597D-4109-A414-85CDE8EF4C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12" y="-27384"/>
            <a:ext cx="5049561" cy="1030110"/>
          </a:xfrm>
          <a:prstGeom prst="rect">
            <a:avLst/>
          </a:prstGeom>
        </p:spPr>
      </p:pic>
      <p:pic>
        <p:nvPicPr>
          <p:cNvPr id="4" name="Picture 3">
            <a:extLst>
              <a:ext uri="{FF2B5EF4-FFF2-40B4-BE49-F238E27FC236}">
                <a16:creationId xmlns:a16="http://schemas.microsoft.com/office/drawing/2014/main" id="{4A28D5C1-4CA7-4990-A40B-3FEA86A390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sp>
        <p:nvSpPr>
          <p:cNvPr id="5" name="TextBox 4"/>
          <p:cNvSpPr txBox="1"/>
          <p:nvPr/>
        </p:nvSpPr>
        <p:spPr>
          <a:xfrm>
            <a:off x="942109" y="1320800"/>
            <a:ext cx="10259275" cy="1231106"/>
          </a:xfrm>
          <a:prstGeom prst="rect">
            <a:avLst/>
          </a:prstGeom>
          <a:noFill/>
        </p:spPr>
        <p:txBody>
          <a:bodyPr wrap="square" rtlCol="0">
            <a:spAutoFit/>
          </a:bodyPr>
          <a:lstStyle/>
          <a:p>
            <a:r>
              <a:rPr lang="en-US" sz="2000" b="1" dirty="0" smtClean="0">
                <a:latin typeface="Palatino Linotype" panose="02040502050505030304" pitchFamily="18" charset="0"/>
              </a:rPr>
              <a:t>In order to complete the statistics in the </a:t>
            </a:r>
            <a:r>
              <a:rPr lang="en-US" sz="2000" b="1" dirty="0" err="1" smtClean="0">
                <a:latin typeface="Palatino Linotype" panose="02040502050505030304" pitchFamily="18" charset="0"/>
              </a:rPr>
              <a:t>RegProf</a:t>
            </a:r>
            <a:r>
              <a:rPr lang="en-US" sz="2000" b="1" dirty="0" smtClean="0">
                <a:latin typeface="Palatino Linotype" panose="02040502050505030304" pitchFamily="18" charset="0"/>
              </a:rPr>
              <a:t> you must use the following steps:</a:t>
            </a:r>
          </a:p>
          <a:p>
            <a:r>
              <a:rPr lang="en-US" dirty="0">
                <a:latin typeface="Palatino Linotype" panose="02040502050505030304" pitchFamily="18" charset="0"/>
              </a:rPr>
              <a:t>1. Look for the profession for which you want to enter statistics (left menu: Regulated professions per country =&gt; Find regulated professions)</a:t>
            </a:r>
          </a:p>
          <a:p>
            <a:r>
              <a:rPr lang="en-US" dirty="0">
                <a:latin typeface="Palatino Linotype" panose="02040502050505030304" pitchFamily="18" charset="0"/>
              </a:rPr>
              <a:t>2. Select the desired profession by clicking on the identification number (Example: Ski Monitor)</a:t>
            </a:r>
          </a:p>
        </p:txBody>
      </p:sp>
      <p:pic>
        <p:nvPicPr>
          <p:cNvPr id="6" name="Picture 5"/>
          <p:cNvPicPr>
            <a:picLocks noChangeAspect="1"/>
          </p:cNvPicPr>
          <p:nvPr/>
        </p:nvPicPr>
        <p:blipFill>
          <a:blip r:embed="rId4"/>
          <a:stretch>
            <a:fillRect/>
          </a:stretch>
        </p:blipFill>
        <p:spPr>
          <a:xfrm>
            <a:off x="595880" y="2551906"/>
            <a:ext cx="10465697" cy="4039941"/>
          </a:xfrm>
          <a:prstGeom prst="rect">
            <a:avLst/>
          </a:prstGeom>
        </p:spPr>
      </p:pic>
    </p:spTree>
    <p:extLst>
      <p:ext uri="{BB962C8B-B14F-4D97-AF65-F5344CB8AC3E}">
        <p14:creationId xmlns:p14="http://schemas.microsoft.com/office/powerpoint/2010/main" val="113135012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B43F0EC-F9FB-42DF-8495-A9A6B2F90A94}" type="slidenum">
              <a:rPr lang="ro-RO" smtClean="0"/>
              <a:t>59</a:t>
            </a:fld>
            <a:endParaRPr lang="ro-RO"/>
          </a:p>
        </p:txBody>
      </p:sp>
      <p:pic>
        <p:nvPicPr>
          <p:cNvPr id="3" name="Picture 2">
            <a:extLst>
              <a:ext uri="{FF2B5EF4-FFF2-40B4-BE49-F238E27FC236}">
                <a16:creationId xmlns:a16="http://schemas.microsoft.com/office/drawing/2014/main" id="{E57DB7C3-597D-4109-A414-85CDE8EF4C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671"/>
            <a:ext cx="5049561" cy="1030110"/>
          </a:xfrm>
          <a:prstGeom prst="rect">
            <a:avLst/>
          </a:prstGeom>
        </p:spPr>
      </p:pic>
      <p:pic>
        <p:nvPicPr>
          <p:cNvPr id="4" name="Picture 3">
            <a:extLst>
              <a:ext uri="{FF2B5EF4-FFF2-40B4-BE49-F238E27FC236}">
                <a16:creationId xmlns:a16="http://schemas.microsoft.com/office/drawing/2014/main" id="{4A28D5C1-4CA7-4990-A40B-3FEA86A390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sp>
        <p:nvSpPr>
          <p:cNvPr id="8" name="Rectangle 3"/>
          <p:cNvSpPr>
            <a:spLocks noChangeArrowheads="1"/>
          </p:cNvSpPr>
          <p:nvPr/>
        </p:nvSpPr>
        <p:spPr bwMode="auto">
          <a:xfrm>
            <a:off x="897901" y="800133"/>
            <a:ext cx="9684701"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smtClean="0">
                <a:ln>
                  <a:noFill/>
                </a:ln>
                <a:solidFill>
                  <a:schemeClr val="tx1"/>
                </a:solidFill>
                <a:effectLst/>
                <a:latin typeface="Palatino Linotype" panose="02040502050505030304" pitchFamily="18" charset="0"/>
              </a:rPr>
              <a:t>3. Click the "Decisions" page in the "Establishment" or "Provision of services" section depending on the type of statistical data you want to enter. Then select the desired time;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smtClean="0">
                <a:ln>
                  <a:noFill/>
                </a:ln>
                <a:solidFill>
                  <a:schemeClr val="tx1"/>
                </a:solidFill>
                <a:effectLst/>
                <a:latin typeface="Palatino Linotype" panose="02040502050505030304" pitchFamily="18" charset="0"/>
              </a:rPr>
              <a:t>4. In the next screen you have the form for entering statistics: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smtClean="0">
                <a:ln>
                  <a:noFill/>
                </a:ln>
                <a:solidFill>
                  <a:schemeClr val="tx1"/>
                </a:solidFill>
                <a:effectLst/>
                <a:latin typeface="Palatino Linotype" panose="02040502050505030304" pitchFamily="18" charset="0"/>
              </a:rPr>
              <a:t>• For Establishment:</a:t>
            </a:r>
          </a:p>
        </p:txBody>
      </p:sp>
      <p:pic>
        <p:nvPicPr>
          <p:cNvPr id="7" name="Picture 6"/>
          <p:cNvPicPr>
            <a:picLocks noChangeAspect="1"/>
          </p:cNvPicPr>
          <p:nvPr/>
        </p:nvPicPr>
        <p:blipFill>
          <a:blip r:embed="rId4"/>
          <a:stretch>
            <a:fillRect/>
          </a:stretch>
        </p:blipFill>
        <p:spPr>
          <a:xfrm>
            <a:off x="1419552" y="2112096"/>
            <a:ext cx="9163050" cy="4362450"/>
          </a:xfrm>
          <a:prstGeom prst="rect">
            <a:avLst/>
          </a:prstGeom>
        </p:spPr>
      </p:pic>
    </p:spTree>
    <p:extLst>
      <p:ext uri="{BB962C8B-B14F-4D97-AF65-F5344CB8AC3E}">
        <p14:creationId xmlns:p14="http://schemas.microsoft.com/office/powerpoint/2010/main" val="18598737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31851" y="1002726"/>
            <a:ext cx="10441641" cy="687076"/>
          </a:xfrm>
        </p:spPr>
        <p:txBody>
          <a:bodyPr>
            <a:normAutofit/>
          </a:bodyPr>
          <a:lstStyle/>
          <a:p>
            <a:pPr algn="ctr"/>
            <a:r>
              <a:rPr lang="ro-RO" b="1" dirty="0" smtClean="0">
                <a:latin typeface="Palatino Linotype" panose="02040502050505030304" pitchFamily="18" charset="0"/>
              </a:rPr>
              <a:t>EU </a:t>
            </a:r>
            <a:r>
              <a:rPr lang="en-US" b="1" dirty="0" smtClean="0">
                <a:latin typeface="Palatino Linotype" panose="02040502050505030304" pitchFamily="18" charset="0"/>
              </a:rPr>
              <a:t>legislation</a:t>
            </a:r>
            <a:endParaRPr lang="en-US" b="1" dirty="0">
              <a:latin typeface="Palatino Linotype" panose="02040502050505030304" pitchFamily="18" charset="0"/>
            </a:endParaRPr>
          </a:p>
        </p:txBody>
      </p:sp>
      <p:sp>
        <p:nvSpPr>
          <p:cNvPr id="3" name="Content Placeholder 2"/>
          <p:cNvSpPr>
            <a:spLocks noGrp="1"/>
          </p:cNvSpPr>
          <p:nvPr>
            <p:ph idx="1"/>
          </p:nvPr>
        </p:nvSpPr>
        <p:spPr>
          <a:xfrm>
            <a:off x="1231407" y="1689802"/>
            <a:ext cx="10188816" cy="4777673"/>
          </a:xfrm>
        </p:spPr>
        <p:txBody>
          <a:bodyPr>
            <a:noAutofit/>
          </a:bodyPr>
          <a:lstStyle/>
          <a:p>
            <a:pPr algn="just"/>
            <a:r>
              <a:rPr lang="en-US" sz="2000" b="0" dirty="0" smtClean="0"/>
              <a:t> </a:t>
            </a:r>
            <a:r>
              <a:rPr lang="en-US" sz="2000" dirty="0">
                <a:latin typeface="Palatino Linotype" panose="02040502050505030304" pitchFamily="18" charset="0"/>
              </a:rPr>
              <a:t>Proposal for a </a:t>
            </a:r>
            <a:r>
              <a:rPr lang="en-US" sz="2000" dirty="0" smtClean="0">
                <a:latin typeface="Palatino Linotype" panose="02040502050505030304" pitchFamily="18" charset="0"/>
              </a:rPr>
              <a:t>Directive of </a:t>
            </a:r>
            <a:r>
              <a:rPr lang="en-US" sz="2000" dirty="0">
                <a:latin typeface="Palatino Linotype" panose="02040502050505030304" pitchFamily="18" charset="0"/>
              </a:rPr>
              <a:t>t</a:t>
            </a:r>
            <a:r>
              <a:rPr lang="en-US" sz="2000" dirty="0" smtClean="0">
                <a:latin typeface="Palatino Linotype" panose="02040502050505030304" pitchFamily="18" charset="0"/>
              </a:rPr>
              <a:t>he European Parliament and </a:t>
            </a:r>
            <a:r>
              <a:rPr lang="en-US" sz="2000" dirty="0">
                <a:latin typeface="Palatino Linotype" panose="02040502050505030304" pitchFamily="18" charset="0"/>
              </a:rPr>
              <a:t>o</a:t>
            </a:r>
            <a:r>
              <a:rPr lang="en-US" sz="2000" dirty="0" smtClean="0">
                <a:latin typeface="Palatino Linotype" panose="02040502050505030304" pitchFamily="18" charset="0"/>
              </a:rPr>
              <a:t>f the Council </a:t>
            </a:r>
            <a:r>
              <a:rPr lang="en-US" sz="2000" dirty="0">
                <a:latin typeface="Palatino Linotype" panose="02040502050505030304" pitchFamily="18" charset="0"/>
              </a:rPr>
              <a:t>on a proportionality test before adoption of new regulation of </a:t>
            </a:r>
            <a:r>
              <a:rPr lang="en-US" sz="2000" dirty="0" smtClean="0">
                <a:latin typeface="Palatino Linotype" panose="02040502050505030304" pitchFamily="18" charset="0"/>
              </a:rPr>
              <a:t>professions:</a:t>
            </a:r>
          </a:p>
          <a:p>
            <a:pPr algn="just"/>
            <a:r>
              <a:rPr lang="en-US" sz="2000" dirty="0" smtClean="0">
                <a:latin typeface="Palatino Linotype" panose="02040502050505030304" pitchFamily="18" charset="0"/>
              </a:rPr>
              <a:t> - </a:t>
            </a:r>
            <a:r>
              <a:rPr lang="en-US" sz="1800" dirty="0">
                <a:latin typeface="Palatino Linotype" panose="02040502050505030304" pitchFamily="18" charset="0"/>
              </a:rPr>
              <a:t> </a:t>
            </a:r>
            <a:r>
              <a:rPr lang="en-US" sz="1800" dirty="0" smtClean="0">
                <a:latin typeface="Palatino Linotype" panose="02040502050505030304" pitchFamily="18" charset="0"/>
              </a:rPr>
              <a:t>The Directive </a:t>
            </a:r>
            <a:r>
              <a:rPr lang="en-US" sz="1800" dirty="0">
                <a:latin typeface="Palatino Linotype" panose="02040502050505030304" pitchFamily="18" charset="0"/>
              </a:rPr>
              <a:t>shall apply to the legislative, regulatory or administrative provisions requirements under the legal systems of the Member States restricting access to a regulated profession or its pursuit, or one of its modes of pursuit, including the use of professional titles and the professional activities allowed under such title, falling within the scope of </a:t>
            </a:r>
            <a:r>
              <a:rPr lang="en-US" sz="1800" dirty="0" smtClean="0">
                <a:latin typeface="Palatino Linotype" panose="02040502050505030304" pitchFamily="18" charset="0"/>
              </a:rPr>
              <a:t>Directive </a:t>
            </a:r>
            <a:r>
              <a:rPr lang="en-US" sz="1800" dirty="0">
                <a:latin typeface="Palatino Linotype" panose="02040502050505030304" pitchFamily="18" charset="0"/>
              </a:rPr>
              <a:t>2005/36/EC</a:t>
            </a:r>
            <a:r>
              <a:rPr lang="en-US" sz="1800" dirty="0" smtClean="0">
                <a:latin typeface="Palatino Linotype" panose="02040502050505030304" pitchFamily="18" charset="0"/>
              </a:rPr>
              <a:t>.</a:t>
            </a:r>
          </a:p>
          <a:p>
            <a:pPr algn="just">
              <a:buFontTx/>
              <a:buChar char="-"/>
            </a:pPr>
            <a:r>
              <a:rPr lang="en-US" sz="1800" dirty="0" smtClean="0">
                <a:latin typeface="Palatino Linotype" panose="02040502050505030304" pitchFamily="18" charset="0"/>
              </a:rPr>
              <a:t>“protected </a:t>
            </a:r>
            <a:r>
              <a:rPr lang="en-US" sz="1800" dirty="0">
                <a:latin typeface="Palatino Linotype" panose="02040502050505030304" pitchFamily="18" charset="0"/>
              </a:rPr>
              <a:t>professional title"  </a:t>
            </a:r>
            <a:r>
              <a:rPr lang="en-US" sz="1800" dirty="0" smtClean="0">
                <a:latin typeface="Palatino Linotype" panose="02040502050505030304" pitchFamily="18" charset="0"/>
              </a:rPr>
              <a:t>- a </a:t>
            </a:r>
            <a:r>
              <a:rPr lang="en-US" sz="1800" dirty="0">
                <a:latin typeface="Palatino Linotype" panose="02040502050505030304" pitchFamily="18" charset="0"/>
              </a:rPr>
              <a:t>form of regulating a profession where the use of the title in a professional activity or group of professional activities is subject to a particular professional qualification in the relevant field by virtue of legislative, regulatory or administrative provisions, either directly, or indirectly, and where the improper use of this title is subject to </a:t>
            </a:r>
            <a:r>
              <a:rPr lang="en-US" sz="1800" dirty="0" smtClean="0">
                <a:latin typeface="Palatino Linotype" panose="02040502050505030304" pitchFamily="18" charset="0"/>
              </a:rPr>
              <a:t>sanctions.</a:t>
            </a:r>
          </a:p>
          <a:p>
            <a:pPr algn="just">
              <a:buFontTx/>
              <a:buChar char="-"/>
            </a:pPr>
            <a:r>
              <a:rPr lang="en-US" sz="1800" dirty="0" smtClean="0">
                <a:latin typeface="Palatino Linotype" panose="02040502050505030304" pitchFamily="18" charset="0"/>
              </a:rPr>
              <a:t>"reserved activities“ - a </a:t>
            </a:r>
            <a:r>
              <a:rPr lang="en-US" sz="1800" dirty="0">
                <a:latin typeface="Palatino Linotype" panose="02040502050505030304" pitchFamily="18" charset="0"/>
              </a:rPr>
              <a:t>form of regulating a profession where the access to a professional activity or group of professional activities is reserved, directly or indirectly, by virtue of legislative, regulatory or administrative provisions to members of a regulated profession, including where the activity is shared with other regulated professions.</a:t>
            </a:r>
          </a:p>
        </p:txBody>
      </p:sp>
      <p:sp>
        <p:nvSpPr>
          <p:cNvPr id="8" name="Slide Number Placeholder 7"/>
          <p:cNvSpPr>
            <a:spLocks noGrp="1"/>
          </p:cNvSpPr>
          <p:nvPr>
            <p:ph type="sldNum" sz="quarter" idx="12"/>
          </p:nvPr>
        </p:nvSpPr>
        <p:spPr>
          <a:xfrm>
            <a:off x="11049755" y="4921250"/>
            <a:ext cx="1142245" cy="669925"/>
          </a:xfrm>
        </p:spPr>
        <p:txBody>
          <a:bodyPr/>
          <a:lstStyle/>
          <a:p>
            <a:r>
              <a:rPr lang="en-GB" dirty="0" smtClean="0"/>
              <a:t>6</a:t>
            </a:r>
            <a:endParaRPr lang="ro-RO" dirty="0"/>
          </a:p>
        </p:txBody>
      </p:sp>
      <p:pic>
        <p:nvPicPr>
          <p:cNvPr id="5" name="Picture 4">
            <a:extLst>
              <a:ext uri="{FF2B5EF4-FFF2-40B4-BE49-F238E27FC236}">
                <a16:creationId xmlns:a16="http://schemas.microsoft.com/office/drawing/2014/main" id="{FF133443-5EBA-486B-8785-A259971003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12" y="-27384"/>
            <a:ext cx="5049561" cy="1030110"/>
          </a:xfrm>
          <a:prstGeom prst="rect">
            <a:avLst/>
          </a:prstGeom>
        </p:spPr>
      </p:pic>
      <p:pic>
        <p:nvPicPr>
          <p:cNvPr id="6" name="Picture 5">
            <a:extLst>
              <a:ext uri="{FF2B5EF4-FFF2-40B4-BE49-F238E27FC236}">
                <a16:creationId xmlns:a16="http://schemas.microsoft.com/office/drawing/2014/main" id="{0CA3816F-3966-4433-A104-DFD17B184A2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spTree>
    <p:extLst>
      <p:ext uri="{BB962C8B-B14F-4D97-AF65-F5344CB8AC3E}">
        <p14:creationId xmlns:p14="http://schemas.microsoft.com/office/powerpoint/2010/main" val="151761338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B43F0EC-F9FB-42DF-8495-A9A6B2F90A94}" type="slidenum">
              <a:rPr lang="ro-RO" smtClean="0"/>
              <a:t>60</a:t>
            </a:fld>
            <a:endParaRPr lang="ro-RO"/>
          </a:p>
        </p:txBody>
      </p:sp>
      <p:pic>
        <p:nvPicPr>
          <p:cNvPr id="3" name="Picture 2">
            <a:extLst>
              <a:ext uri="{FF2B5EF4-FFF2-40B4-BE49-F238E27FC236}">
                <a16:creationId xmlns:a16="http://schemas.microsoft.com/office/drawing/2014/main" id="{E57DB7C3-597D-4109-A414-85CDE8EF4C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671"/>
            <a:ext cx="5049561" cy="1030110"/>
          </a:xfrm>
          <a:prstGeom prst="rect">
            <a:avLst/>
          </a:prstGeom>
        </p:spPr>
      </p:pic>
      <p:pic>
        <p:nvPicPr>
          <p:cNvPr id="4" name="Picture 3">
            <a:extLst>
              <a:ext uri="{FF2B5EF4-FFF2-40B4-BE49-F238E27FC236}">
                <a16:creationId xmlns:a16="http://schemas.microsoft.com/office/drawing/2014/main" id="{4A28D5C1-4CA7-4990-A40B-3FEA86A390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sp>
        <p:nvSpPr>
          <p:cNvPr id="7" name="Rectangle 2"/>
          <p:cNvSpPr>
            <a:spLocks noChangeArrowheads="1"/>
          </p:cNvSpPr>
          <p:nvPr/>
        </p:nvSpPr>
        <p:spPr bwMode="auto">
          <a:xfrm>
            <a:off x="948906" y="896101"/>
            <a:ext cx="10187796"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kumimoji="0" lang="en-US" altLang="en-US" b="0" i="0" u="none" strike="noStrike" cap="none" normalizeH="0" baseline="0" dirty="0" smtClean="0">
                <a:ln>
                  <a:noFill/>
                </a:ln>
                <a:solidFill>
                  <a:schemeClr val="tx1"/>
                </a:solidFill>
                <a:effectLst/>
                <a:latin typeface="Palatino Linotype" panose="02040502050505030304" pitchFamily="18" charset="0"/>
              </a:rPr>
              <a:t>• For "Provision </a:t>
            </a:r>
            <a:r>
              <a:rPr lang="en-US" altLang="en-US" dirty="0">
                <a:latin typeface="Palatino Linotype" panose="02040502050505030304" pitchFamily="18" charset="0"/>
              </a:rPr>
              <a:t>of services</a:t>
            </a:r>
            <a:r>
              <a:rPr lang="en-US" altLang="en-US" dirty="0" smtClean="0">
                <a:latin typeface="Palatino Linotype" panose="02040502050505030304" pitchFamily="18" charset="0"/>
              </a:rPr>
              <a:t>“ you </a:t>
            </a:r>
            <a:r>
              <a:rPr lang="en-US" altLang="en-US" dirty="0">
                <a:latin typeface="Palatino Linotype" panose="02040502050505030304" pitchFamily="18" charset="0"/>
              </a:rPr>
              <a:t>will enter for each Member State (listed in the table) the number of cases registered by your authority.</a:t>
            </a:r>
          </a:p>
          <a:p>
            <a:pPr lvl="0" eaLnBrk="0" fontAlgn="base" hangingPunct="0">
              <a:spcBef>
                <a:spcPct val="0"/>
              </a:spcBef>
              <a:spcAft>
                <a:spcPct val="0"/>
              </a:spcAft>
            </a:pPr>
            <a:r>
              <a:rPr lang="en-US" altLang="en-US" dirty="0">
                <a:latin typeface="Palatino Linotype" panose="02040502050505030304" pitchFamily="18" charset="0"/>
              </a:rPr>
              <a:t>For more details / additional explanations on how to enter statistics, please see the left menu → Help → Support material → To enter decisions / declarations:</a:t>
            </a:r>
          </a:p>
          <a:p>
            <a:pPr lvl="0" eaLnBrk="0" fontAlgn="base" hangingPunct="0">
              <a:spcBef>
                <a:spcPct val="0"/>
              </a:spcBef>
              <a:spcAft>
                <a:spcPct val="0"/>
              </a:spcAft>
            </a:pPr>
            <a:r>
              <a:rPr lang="en-US" altLang="en-US" dirty="0">
                <a:latin typeface="Palatino Linotype" panose="02040502050505030304" pitchFamily="18" charset="0"/>
              </a:rPr>
              <a:t>• explanatory note (PDF) → https://webgate.ec.europa.eu/regprof/help/docs/explanatory_note_dec.pdf</a:t>
            </a:r>
          </a:p>
          <a:p>
            <a:pPr lvl="0" eaLnBrk="0" fontAlgn="base" hangingPunct="0">
              <a:spcBef>
                <a:spcPct val="0"/>
              </a:spcBef>
              <a:spcAft>
                <a:spcPct val="0"/>
              </a:spcAft>
            </a:pPr>
            <a:r>
              <a:rPr lang="en-US" altLang="en-US" dirty="0">
                <a:latin typeface="Palatino Linotype" panose="02040502050505030304" pitchFamily="18" charset="0"/>
              </a:rPr>
              <a:t>• instructions sheet (PDF) </a:t>
            </a:r>
            <a:endParaRPr kumimoji="0" lang="en-US" altLang="en-US" b="0" i="0" u="none" strike="noStrike" cap="none" normalizeH="0" baseline="0" dirty="0" smtClean="0">
              <a:ln>
                <a:noFill/>
              </a:ln>
              <a:solidFill>
                <a:schemeClr val="tx1"/>
              </a:solidFill>
              <a:effectLst/>
              <a:latin typeface="Palatino Linotype" panose="02040502050505030304" pitchFamily="18" charset="0"/>
            </a:endParaRPr>
          </a:p>
        </p:txBody>
      </p:sp>
      <p:pic>
        <p:nvPicPr>
          <p:cNvPr id="8" name="Picture 7"/>
          <p:cNvPicPr>
            <a:picLocks noChangeAspect="1"/>
          </p:cNvPicPr>
          <p:nvPr/>
        </p:nvPicPr>
        <p:blipFill>
          <a:blip r:embed="rId4"/>
          <a:stretch>
            <a:fillRect/>
          </a:stretch>
        </p:blipFill>
        <p:spPr>
          <a:xfrm>
            <a:off x="1038687" y="2823099"/>
            <a:ext cx="9383697" cy="3737958"/>
          </a:xfrm>
          <a:prstGeom prst="rect">
            <a:avLst/>
          </a:prstGeom>
        </p:spPr>
      </p:pic>
    </p:spTree>
    <p:extLst>
      <p:ext uri="{BB962C8B-B14F-4D97-AF65-F5344CB8AC3E}">
        <p14:creationId xmlns:p14="http://schemas.microsoft.com/office/powerpoint/2010/main" val="269736125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B43F0EC-F9FB-42DF-8495-A9A6B2F90A94}" type="slidenum">
              <a:rPr lang="ro-RO" smtClean="0"/>
              <a:t>61</a:t>
            </a:fld>
            <a:endParaRPr lang="ro-RO"/>
          </a:p>
        </p:txBody>
      </p:sp>
      <p:pic>
        <p:nvPicPr>
          <p:cNvPr id="3" name="Picture 2">
            <a:extLst>
              <a:ext uri="{FF2B5EF4-FFF2-40B4-BE49-F238E27FC236}">
                <a16:creationId xmlns:a16="http://schemas.microsoft.com/office/drawing/2014/main" id="{E57DB7C3-597D-4109-A414-85CDE8EF4C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671"/>
            <a:ext cx="5049561" cy="1030110"/>
          </a:xfrm>
          <a:prstGeom prst="rect">
            <a:avLst/>
          </a:prstGeom>
        </p:spPr>
      </p:pic>
      <p:pic>
        <p:nvPicPr>
          <p:cNvPr id="4" name="Picture 3">
            <a:extLst>
              <a:ext uri="{FF2B5EF4-FFF2-40B4-BE49-F238E27FC236}">
                <a16:creationId xmlns:a16="http://schemas.microsoft.com/office/drawing/2014/main" id="{4A28D5C1-4CA7-4990-A40B-3FEA86A390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sp>
        <p:nvSpPr>
          <p:cNvPr id="6" name="TextBox 5"/>
          <p:cNvSpPr txBox="1"/>
          <p:nvPr/>
        </p:nvSpPr>
        <p:spPr>
          <a:xfrm>
            <a:off x="1449238" y="1138687"/>
            <a:ext cx="8729932" cy="369332"/>
          </a:xfrm>
          <a:prstGeom prst="rect">
            <a:avLst/>
          </a:prstGeom>
          <a:noFill/>
        </p:spPr>
        <p:txBody>
          <a:bodyPr wrap="square" rtlCol="0">
            <a:spAutoFit/>
          </a:bodyPr>
          <a:lstStyle/>
          <a:p>
            <a:r>
              <a:rPr lang="en-US" dirty="0" smtClean="0">
                <a:latin typeface="Palatino Linotype" panose="02040502050505030304" pitchFamily="18" charset="0"/>
              </a:rPr>
              <a:t>When accessing the Screening information tab:</a:t>
            </a:r>
            <a:endParaRPr lang="en-US" dirty="0">
              <a:latin typeface="Palatino Linotype" panose="02040502050505030304" pitchFamily="18" charset="0"/>
            </a:endParaRPr>
          </a:p>
        </p:txBody>
      </p:sp>
      <p:pic>
        <p:nvPicPr>
          <p:cNvPr id="7" name="Picture 6"/>
          <p:cNvPicPr>
            <a:picLocks noChangeAspect="1"/>
          </p:cNvPicPr>
          <p:nvPr/>
        </p:nvPicPr>
        <p:blipFill>
          <a:blip r:embed="rId4"/>
          <a:stretch>
            <a:fillRect/>
          </a:stretch>
        </p:blipFill>
        <p:spPr>
          <a:xfrm>
            <a:off x="241541" y="1599925"/>
            <a:ext cx="5244860" cy="4600575"/>
          </a:xfrm>
          <a:prstGeom prst="rect">
            <a:avLst/>
          </a:prstGeom>
        </p:spPr>
      </p:pic>
      <p:pic>
        <p:nvPicPr>
          <p:cNvPr id="8" name="Picture 7"/>
          <p:cNvPicPr>
            <a:picLocks noChangeAspect="1"/>
          </p:cNvPicPr>
          <p:nvPr/>
        </p:nvPicPr>
        <p:blipFill>
          <a:blip r:embed="rId5"/>
          <a:stretch>
            <a:fillRect/>
          </a:stretch>
        </p:blipFill>
        <p:spPr>
          <a:xfrm>
            <a:off x="5683463" y="1599924"/>
            <a:ext cx="6057088" cy="4600575"/>
          </a:xfrm>
          <a:prstGeom prst="rect">
            <a:avLst/>
          </a:prstGeom>
        </p:spPr>
      </p:pic>
    </p:spTree>
    <p:extLst>
      <p:ext uri="{BB962C8B-B14F-4D97-AF65-F5344CB8AC3E}">
        <p14:creationId xmlns:p14="http://schemas.microsoft.com/office/powerpoint/2010/main" val="359447324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B43F0EC-F9FB-42DF-8495-A9A6B2F90A94}" type="slidenum">
              <a:rPr lang="ro-RO" smtClean="0"/>
              <a:t>62</a:t>
            </a:fld>
            <a:endParaRPr lang="ro-RO"/>
          </a:p>
        </p:txBody>
      </p:sp>
      <p:pic>
        <p:nvPicPr>
          <p:cNvPr id="3" name="Picture 2">
            <a:extLst>
              <a:ext uri="{FF2B5EF4-FFF2-40B4-BE49-F238E27FC236}">
                <a16:creationId xmlns:a16="http://schemas.microsoft.com/office/drawing/2014/main" id="{E57DB7C3-597D-4109-A414-85CDE8EF4C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671"/>
            <a:ext cx="5049561" cy="1030110"/>
          </a:xfrm>
          <a:prstGeom prst="rect">
            <a:avLst/>
          </a:prstGeom>
        </p:spPr>
      </p:pic>
      <p:pic>
        <p:nvPicPr>
          <p:cNvPr id="4" name="Picture 3">
            <a:extLst>
              <a:ext uri="{FF2B5EF4-FFF2-40B4-BE49-F238E27FC236}">
                <a16:creationId xmlns:a16="http://schemas.microsoft.com/office/drawing/2014/main" id="{4A28D5C1-4CA7-4990-A40B-3FEA86A390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pic>
        <p:nvPicPr>
          <p:cNvPr id="6" name="Picture 5"/>
          <p:cNvPicPr>
            <a:picLocks noChangeAspect="1"/>
          </p:cNvPicPr>
          <p:nvPr/>
        </p:nvPicPr>
        <p:blipFill>
          <a:blip r:embed="rId4"/>
          <a:stretch>
            <a:fillRect/>
          </a:stretch>
        </p:blipFill>
        <p:spPr>
          <a:xfrm>
            <a:off x="381739" y="1121434"/>
            <a:ext cx="5363453" cy="5175849"/>
          </a:xfrm>
          <a:prstGeom prst="rect">
            <a:avLst/>
          </a:prstGeom>
        </p:spPr>
      </p:pic>
      <p:pic>
        <p:nvPicPr>
          <p:cNvPr id="7" name="Picture 6"/>
          <p:cNvPicPr>
            <a:picLocks noChangeAspect="1"/>
          </p:cNvPicPr>
          <p:nvPr/>
        </p:nvPicPr>
        <p:blipFill>
          <a:blip r:embed="rId5"/>
          <a:stretch>
            <a:fillRect/>
          </a:stretch>
        </p:blipFill>
        <p:spPr>
          <a:xfrm>
            <a:off x="5918822" y="1184664"/>
            <a:ext cx="5623321" cy="5112619"/>
          </a:xfrm>
          <a:prstGeom prst="rect">
            <a:avLst/>
          </a:prstGeom>
        </p:spPr>
      </p:pic>
    </p:spTree>
    <p:extLst>
      <p:ext uri="{BB962C8B-B14F-4D97-AF65-F5344CB8AC3E}">
        <p14:creationId xmlns:p14="http://schemas.microsoft.com/office/powerpoint/2010/main" val="53912011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B43F0EC-F9FB-42DF-8495-A9A6B2F90A94}" type="slidenum">
              <a:rPr lang="ro-RO" smtClean="0"/>
              <a:t>63</a:t>
            </a:fld>
            <a:endParaRPr lang="ro-RO"/>
          </a:p>
        </p:txBody>
      </p:sp>
      <p:pic>
        <p:nvPicPr>
          <p:cNvPr id="3" name="Picture 2">
            <a:extLst>
              <a:ext uri="{FF2B5EF4-FFF2-40B4-BE49-F238E27FC236}">
                <a16:creationId xmlns:a16="http://schemas.microsoft.com/office/drawing/2014/main" id="{E57DB7C3-597D-4109-A414-85CDE8EF4C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671"/>
            <a:ext cx="5049561" cy="1030110"/>
          </a:xfrm>
          <a:prstGeom prst="rect">
            <a:avLst/>
          </a:prstGeom>
        </p:spPr>
      </p:pic>
      <p:pic>
        <p:nvPicPr>
          <p:cNvPr id="4" name="Picture 3">
            <a:extLst>
              <a:ext uri="{FF2B5EF4-FFF2-40B4-BE49-F238E27FC236}">
                <a16:creationId xmlns:a16="http://schemas.microsoft.com/office/drawing/2014/main" id="{4A28D5C1-4CA7-4990-A40B-3FEA86A390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pic>
        <p:nvPicPr>
          <p:cNvPr id="8" name="Picture 7"/>
          <p:cNvPicPr>
            <a:picLocks noChangeAspect="1"/>
          </p:cNvPicPr>
          <p:nvPr/>
        </p:nvPicPr>
        <p:blipFill>
          <a:blip r:embed="rId4"/>
          <a:stretch>
            <a:fillRect/>
          </a:stretch>
        </p:blipFill>
        <p:spPr>
          <a:xfrm>
            <a:off x="683581" y="1164566"/>
            <a:ext cx="10306472" cy="5274334"/>
          </a:xfrm>
          <a:prstGeom prst="rect">
            <a:avLst/>
          </a:prstGeom>
        </p:spPr>
      </p:pic>
    </p:spTree>
    <p:extLst>
      <p:ext uri="{BB962C8B-B14F-4D97-AF65-F5344CB8AC3E}">
        <p14:creationId xmlns:p14="http://schemas.microsoft.com/office/powerpoint/2010/main" val="238504924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B43F0EC-F9FB-42DF-8495-A9A6B2F90A94}" type="slidenum">
              <a:rPr lang="ro-RO" smtClean="0"/>
              <a:t>64</a:t>
            </a:fld>
            <a:endParaRPr lang="ro-RO"/>
          </a:p>
        </p:txBody>
      </p:sp>
      <p:pic>
        <p:nvPicPr>
          <p:cNvPr id="3" name="Picture 2">
            <a:extLst>
              <a:ext uri="{FF2B5EF4-FFF2-40B4-BE49-F238E27FC236}">
                <a16:creationId xmlns:a16="http://schemas.microsoft.com/office/drawing/2014/main" id="{E57DB7C3-597D-4109-A414-85CDE8EF4C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671"/>
            <a:ext cx="5049561" cy="1030110"/>
          </a:xfrm>
          <a:prstGeom prst="rect">
            <a:avLst/>
          </a:prstGeom>
        </p:spPr>
      </p:pic>
      <p:pic>
        <p:nvPicPr>
          <p:cNvPr id="4" name="Picture 3">
            <a:extLst>
              <a:ext uri="{FF2B5EF4-FFF2-40B4-BE49-F238E27FC236}">
                <a16:creationId xmlns:a16="http://schemas.microsoft.com/office/drawing/2014/main" id="{4A28D5C1-4CA7-4990-A40B-3FEA86A390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pic>
        <p:nvPicPr>
          <p:cNvPr id="6" name="Picture 5"/>
          <p:cNvPicPr/>
          <p:nvPr/>
        </p:nvPicPr>
        <p:blipFill>
          <a:blip r:embed="rId4"/>
          <a:stretch>
            <a:fillRect/>
          </a:stretch>
        </p:blipFill>
        <p:spPr>
          <a:xfrm>
            <a:off x="501998" y="1402552"/>
            <a:ext cx="5241578" cy="5104751"/>
          </a:xfrm>
          <a:prstGeom prst="rect">
            <a:avLst/>
          </a:prstGeom>
        </p:spPr>
      </p:pic>
      <p:sp>
        <p:nvSpPr>
          <p:cNvPr id="7" name="TextBox 6"/>
          <p:cNvSpPr txBox="1"/>
          <p:nvPr/>
        </p:nvSpPr>
        <p:spPr>
          <a:xfrm>
            <a:off x="1449238" y="1019043"/>
            <a:ext cx="8729932" cy="369332"/>
          </a:xfrm>
          <a:prstGeom prst="rect">
            <a:avLst/>
          </a:prstGeom>
          <a:noFill/>
        </p:spPr>
        <p:txBody>
          <a:bodyPr wrap="square" rtlCol="0">
            <a:spAutoFit/>
          </a:bodyPr>
          <a:lstStyle/>
          <a:p>
            <a:r>
              <a:rPr lang="en-US" dirty="0" smtClean="0">
                <a:latin typeface="Palatino Linotype" panose="02040502050505030304" pitchFamily="18" charset="0"/>
              </a:rPr>
              <a:t>When accessing the </a:t>
            </a:r>
            <a:r>
              <a:rPr lang="ro-RO" dirty="0" smtClean="0">
                <a:latin typeface="Palatino Linotype" panose="02040502050505030304" pitchFamily="18" charset="0"/>
              </a:rPr>
              <a:t>Proportionality </a:t>
            </a:r>
            <a:r>
              <a:rPr lang="en-US" dirty="0" smtClean="0">
                <a:latin typeface="Palatino Linotype" panose="02040502050505030304" pitchFamily="18" charset="0"/>
              </a:rPr>
              <a:t>tab:</a:t>
            </a:r>
            <a:endParaRPr lang="en-US" dirty="0">
              <a:latin typeface="Palatino Linotype" panose="02040502050505030304" pitchFamily="18" charset="0"/>
            </a:endParaRPr>
          </a:p>
        </p:txBody>
      </p:sp>
      <p:pic>
        <p:nvPicPr>
          <p:cNvPr id="5" name="Picture 4"/>
          <p:cNvPicPr>
            <a:picLocks noChangeAspect="1"/>
          </p:cNvPicPr>
          <p:nvPr/>
        </p:nvPicPr>
        <p:blipFill>
          <a:blip r:embed="rId5"/>
          <a:stretch>
            <a:fillRect/>
          </a:stretch>
        </p:blipFill>
        <p:spPr>
          <a:xfrm>
            <a:off x="5918822" y="1402553"/>
            <a:ext cx="6111253" cy="4768270"/>
          </a:xfrm>
          <a:prstGeom prst="rect">
            <a:avLst/>
          </a:prstGeom>
        </p:spPr>
      </p:pic>
    </p:spTree>
    <p:extLst>
      <p:ext uri="{BB962C8B-B14F-4D97-AF65-F5344CB8AC3E}">
        <p14:creationId xmlns:p14="http://schemas.microsoft.com/office/powerpoint/2010/main" val="96113374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2B76D71-4789-4FD7-BFA5-5DF58A97EF0B}"/>
              </a:ext>
            </a:extLst>
          </p:cNvPr>
          <p:cNvSpPr>
            <a:spLocks noGrp="1"/>
          </p:cNvSpPr>
          <p:nvPr>
            <p:ph type="sldNum" sz="quarter" idx="12"/>
          </p:nvPr>
        </p:nvSpPr>
        <p:spPr/>
        <p:txBody>
          <a:bodyPr/>
          <a:lstStyle/>
          <a:p>
            <a:fld id="{1B43F0EC-F9FB-42DF-8495-A9A6B2F90A94}" type="slidenum">
              <a:rPr lang="ro-RO" smtClean="0"/>
              <a:t>65</a:t>
            </a:fld>
            <a:endParaRPr lang="ro-RO"/>
          </a:p>
        </p:txBody>
      </p:sp>
      <p:pic>
        <p:nvPicPr>
          <p:cNvPr id="4" name="Picture 3">
            <a:extLst>
              <a:ext uri="{FF2B5EF4-FFF2-40B4-BE49-F238E27FC236}">
                <a16:creationId xmlns:a16="http://schemas.microsoft.com/office/drawing/2014/main" id="{9391391B-315D-4099-8517-FDBD1A7748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12" y="-27384"/>
            <a:ext cx="5049561" cy="1030110"/>
          </a:xfrm>
          <a:prstGeom prst="rect">
            <a:avLst/>
          </a:prstGeom>
        </p:spPr>
      </p:pic>
      <p:pic>
        <p:nvPicPr>
          <p:cNvPr id="5" name="Picture 4">
            <a:extLst>
              <a:ext uri="{FF2B5EF4-FFF2-40B4-BE49-F238E27FC236}">
                <a16:creationId xmlns:a16="http://schemas.microsoft.com/office/drawing/2014/main" id="{B1208DAD-0645-498B-9BFE-D01878F7FE5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sp>
        <p:nvSpPr>
          <p:cNvPr id="8" name="Rectangle 7">
            <a:extLst>
              <a:ext uri="{FF2B5EF4-FFF2-40B4-BE49-F238E27FC236}">
                <a16:creationId xmlns:a16="http://schemas.microsoft.com/office/drawing/2014/main" id="{15C14D0E-D43C-4D58-A2A1-92160A26CF58}"/>
              </a:ext>
            </a:extLst>
          </p:cNvPr>
          <p:cNvSpPr/>
          <p:nvPr/>
        </p:nvSpPr>
        <p:spPr>
          <a:xfrm>
            <a:off x="935420" y="1130346"/>
            <a:ext cx="8949559" cy="707886"/>
          </a:xfrm>
          <a:prstGeom prst="rect">
            <a:avLst/>
          </a:prstGeom>
        </p:spPr>
        <p:txBody>
          <a:bodyPr wrap="square">
            <a:spAutoFit/>
          </a:bodyPr>
          <a:lstStyle/>
          <a:p>
            <a:r>
              <a:rPr lang="ro-RO" sz="2000" b="1" dirty="0">
                <a:latin typeface="Palatino Linotype" panose="02040502050505030304" pitchFamily="18" charset="0"/>
                <a:hlinkClick r:id="rId5"/>
              </a:rPr>
              <a:t>https://cnred.edu.ro/imipqnet/doku.php?id=ro:materiale:prezentari</a:t>
            </a:r>
            <a:endParaRPr lang="en-US" sz="2000" b="1" dirty="0">
              <a:latin typeface="Palatino Linotype" panose="02040502050505030304" pitchFamily="18" charset="0"/>
            </a:endParaRPr>
          </a:p>
          <a:p>
            <a:endParaRPr lang="ro-RO" sz="2000" b="1" dirty="0">
              <a:latin typeface="Palatino Linotype" panose="02040502050505030304" pitchFamily="18" charset="0"/>
            </a:endParaRPr>
          </a:p>
        </p:txBody>
      </p:sp>
      <p:sp>
        <p:nvSpPr>
          <p:cNvPr id="9" name="Rectangle 8">
            <a:extLst>
              <a:ext uri="{FF2B5EF4-FFF2-40B4-BE49-F238E27FC236}">
                <a16:creationId xmlns:a16="http://schemas.microsoft.com/office/drawing/2014/main" id="{03FEFFC4-2A5C-4951-91B5-60447584091B}"/>
              </a:ext>
            </a:extLst>
          </p:cNvPr>
          <p:cNvSpPr/>
          <p:nvPr/>
        </p:nvSpPr>
        <p:spPr>
          <a:xfrm>
            <a:off x="806671" y="6304410"/>
            <a:ext cx="3490571" cy="400110"/>
          </a:xfrm>
          <a:prstGeom prst="rect">
            <a:avLst/>
          </a:prstGeom>
        </p:spPr>
        <p:txBody>
          <a:bodyPr wrap="none">
            <a:spAutoFit/>
          </a:bodyPr>
          <a:lstStyle/>
          <a:p>
            <a:r>
              <a:rPr lang="ro-RO" sz="2000" b="1" dirty="0">
                <a:latin typeface="Palatino Linotype" panose="02040502050505030304" pitchFamily="18" charset="0"/>
              </a:rPr>
              <a:t>www.cnred.edu.ro/imipqnet</a:t>
            </a:r>
          </a:p>
        </p:txBody>
      </p:sp>
      <p:sp>
        <p:nvSpPr>
          <p:cNvPr id="10" name="Rectangle 9">
            <a:extLst>
              <a:ext uri="{FF2B5EF4-FFF2-40B4-BE49-F238E27FC236}">
                <a16:creationId xmlns:a16="http://schemas.microsoft.com/office/drawing/2014/main" id="{675DE350-FABD-49FE-A233-8B9C474FE4D0}"/>
              </a:ext>
            </a:extLst>
          </p:cNvPr>
          <p:cNvSpPr/>
          <p:nvPr/>
        </p:nvSpPr>
        <p:spPr>
          <a:xfrm>
            <a:off x="5759638" y="6319799"/>
            <a:ext cx="6016840" cy="400110"/>
          </a:xfrm>
          <a:prstGeom prst="rect">
            <a:avLst/>
          </a:prstGeom>
        </p:spPr>
        <p:txBody>
          <a:bodyPr wrap="none">
            <a:spAutoFit/>
          </a:bodyPr>
          <a:lstStyle/>
          <a:p>
            <a:pPr algn="ctr"/>
            <a:r>
              <a:rPr lang="ro-RO" sz="2000" b="1" dirty="0">
                <a:solidFill>
                  <a:srgbClr val="FFFF00"/>
                </a:solidFill>
                <a:latin typeface="Palatino Linotype" panose="02040502050505030304" pitchFamily="18" charset="0"/>
              </a:rPr>
              <a:t>imi@edu.gov.ro </a:t>
            </a:r>
            <a:r>
              <a:rPr lang="ro-RO" sz="2000" b="1" dirty="0">
                <a:latin typeface="Palatino Linotype" panose="02040502050505030304" pitchFamily="18" charset="0"/>
              </a:rPr>
              <a:t> - </a:t>
            </a:r>
            <a:r>
              <a:rPr lang="en-US" sz="2000" b="1" dirty="0">
                <a:latin typeface="Palatino Linotype" panose="02040502050505030304" pitchFamily="18" charset="0"/>
              </a:rPr>
              <a:t>Romanian </a:t>
            </a:r>
            <a:r>
              <a:rPr lang="ro-RO" sz="2000" b="1" dirty="0">
                <a:latin typeface="Palatino Linotype" panose="02040502050505030304" pitchFamily="18" charset="0"/>
              </a:rPr>
              <a:t>IMI PQ</a:t>
            </a:r>
            <a:r>
              <a:rPr lang="en-US" sz="2000" b="1" dirty="0">
                <a:latin typeface="Palatino Linotype" panose="02040502050505030304" pitchFamily="18" charset="0"/>
              </a:rPr>
              <a:t> Coordinators</a:t>
            </a:r>
            <a:endParaRPr lang="ro-RO" sz="2000" b="1" dirty="0">
              <a:latin typeface="Palatino Linotype" panose="02040502050505030304" pitchFamily="18" charset="0"/>
            </a:endParaRPr>
          </a:p>
        </p:txBody>
      </p:sp>
      <p:pic>
        <p:nvPicPr>
          <p:cNvPr id="11" name="Picture 10">
            <a:extLst>
              <a:ext uri="{FF2B5EF4-FFF2-40B4-BE49-F238E27FC236}">
                <a16:creationId xmlns:a16="http://schemas.microsoft.com/office/drawing/2014/main" id="{85425D82-9DEB-449A-A9C2-94DA0B13800C}"/>
              </a:ext>
            </a:extLst>
          </p:cNvPr>
          <p:cNvPicPr>
            <a:picLocks noChangeAspect="1"/>
          </p:cNvPicPr>
          <p:nvPr/>
        </p:nvPicPr>
        <p:blipFill>
          <a:blip r:embed="rId6"/>
          <a:stretch>
            <a:fillRect/>
          </a:stretch>
        </p:blipFill>
        <p:spPr>
          <a:xfrm>
            <a:off x="532659" y="1497724"/>
            <a:ext cx="10668725" cy="4436228"/>
          </a:xfrm>
          <a:prstGeom prst="rect">
            <a:avLst/>
          </a:prstGeom>
        </p:spPr>
      </p:pic>
    </p:spTree>
    <p:extLst>
      <p:ext uri="{BB962C8B-B14F-4D97-AF65-F5344CB8AC3E}">
        <p14:creationId xmlns:p14="http://schemas.microsoft.com/office/powerpoint/2010/main" val="246272096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B43F0EC-F9FB-42DF-8495-A9A6B2F90A94}" type="slidenum">
              <a:rPr lang="ro-RO" smtClean="0"/>
              <a:t>66</a:t>
            </a:fld>
            <a:endParaRPr lang="ro-RO"/>
          </a:p>
        </p:txBody>
      </p:sp>
      <p:pic>
        <p:nvPicPr>
          <p:cNvPr id="3" name="Picture 2">
            <a:extLst>
              <a:ext uri="{FF2B5EF4-FFF2-40B4-BE49-F238E27FC236}">
                <a16:creationId xmlns:a16="http://schemas.microsoft.com/office/drawing/2014/main" id="{9391391B-315D-4099-8517-FDBD1A7748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12" y="-27384"/>
            <a:ext cx="5049561" cy="1030110"/>
          </a:xfrm>
          <a:prstGeom prst="rect">
            <a:avLst/>
          </a:prstGeom>
        </p:spPr>
      </p:pic>
      <p:pic>
        <p:nvPicPr>
          <p:cNvPr id="4" name="Picture 3">
            <a:extLst>
              <a:ext uri="{FF2B5EF4-FFF2-40B4-BE49-F238E27FC236}">
                <a16:creationId xmlns:a16="http://schemas.microsoft.com/office/drawing/2014/main" id="{4A28D5C1-4CA7-4990-A40B-3FEA86A390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sp>
        <p:nvSpPr>
          <p:cNvPr id="5" name="TextBox 4"/>
          <p:cNvSpPr txBox="1"/>
          <p:nvPr/>
        </p:nvSpPr>
        <p:spPr>
          <a:xfrm>
            <a:off x="1145219" y="2996120"/>
            <a:ext cx="9803246" cy="1015663"/>
          </a:xfrm>
          <a:prstGeom prst="rect">
            <a:avLst/>
          </a:prstGeom>
          <a:noFill/>
        </p:spPr>
        <p:txBody>
          <a:bodyPr wrap="square" rtlCol="0">
            <a:spAutoFit/>
          </a:bodyPr>
          <a:lstStyle/>
          <a:p>
            <a:r>
              <a:rPr lang="en-US" sz="2000" dirty="0" smtClean="0">
                <a:latin typeface="Palatino Linotype" panose="02040502050505030304" pitchFamily="18" charset="0"/>
              </a:rPr>
              <a:t>The permanent assistance is assured by Romania’s </a:t>
            </a:r>
            <a:r>
              <a:rPr lang="en-US" sz="2000" dirty="0" err="1">
                <a:latin typeface="Palatino Linotype" panose="02040502050505030304" pitchFamily="18" charset="0"/>
              </a:rPr>
              <a:t>RegProf</a:t>
            </a:r>
            <a:r>
              <a:rPr lang="en-US" sz="2000" dirty="0" smtClean="0">
                <a:latin typeface="Palatino Linotype" panose="02040502050505030304" pitchFamily="18" charset="0"/>
              </a:rPr>
              <a:t> Coordinators at CNRED headquarters or using TeamViewer Remote Support, Remote Access, Service Desk Online.  </a:t>
            </a:r>
            <a:endParaRPr lang="en-US" sz="2000" dirty="0">
              <a:latin typeface="Palatino Linotype" panose="02040502050505030304" pitchFamily="18" charset="0"/>
            </a:endParaRPr>
          </a:p>
        </p:txBody>
      </p:sp>
      <p:sp>
        <p:nvSpPr>
          <p:cNvPr id="6" name="TextBox 5"/>
          <p:cNvSpPr txBox="1"/>
          <p:nvPr/>
        </p:nvSpPr>
        <p:spPr>
          <a:xfrm>
            <a:off x="1145219" y="1605064"/>
            <a:ext cx="9817853" cy="1631216"/>
          </a:xfrm>
          <a:prstGeom prst="rect">
            <a:avLst/>
          </a:prstGeom>
          <a:noFill/>
        </p:spPr>
        <p:txBody>
          <a:bodyPr wrap="square" rtlCol="0">
            <a:spAutoFit/>
          </a:bodyPr>
          <a:lstStyle/>
          <a:p>
            <a:r>
              <a:rPr lang="en-US" sz="2000" dirty="0" smtClean="0">
                <a:latin typeface="Palatino Linotype" panose="02040502050505030304" pitchFamily="18" charset="0"/>
              </a:rPr>
              <a:t>The status of the regulated professions from Romania registered in </a:t>
            </a:r>
            <a:r>
              <a:rPr lang="en-US" sz="2000" dirty="0" err="1" smtClean="0">
                <a:latin typeface="Palatino Linotype" panose="02040502050505030304" pitchFamily="18" charset="0"/>
              </a:rPr>
              <a:t>RegProf</a:t>
            </a:r>
            <a:r>
              <a:rPr lang="en-US" sz="2000" dirty="0" smtClean="0">
                <a:latin typeface="Palatino Linotype" panose="02040502050505030304" pitchFamily="18" charset="0"/>
              </a:rPr>
              <a:t> by providers can be consulted at the link: </a:t>
            </a:r>
            <a:r>
              <a:rPr lang="en-US" sz="2000" dirty="0" smtClean="0">
                <a:latin typeface="Palatino Linotype" panose="02040502050505030304" pitchFamily="18" charset="0"/>
                <a:hlinkClick r:id="rId4"/>
              </a:rPr>
              <a:t>https</a:t>
            </a:r>
            <a:r>
              <a:rPr lang="en-US" sz="2000" dirty="0">
                <a:latin typeface="Palatino Linotype" panose="02040502050505030304" pitchFamily="18" charset="0"/>
                <a:hlinkClick r:id="rId4"/>
              </a:rPr>
              <a:t>://</a:t>
            </a:r>
            <a:r>
              <a:rPr lang="en-US" sz="2000" dirty="0" smtClean="0">
                <a:latin typeface="Palatino Linotype" panose="02040502050505030304" pitchFamily="18" charset="0"/>
                <a:hlinkClick r:id="rId4"/>
              </a:rPr>
              <a:t>cnred.edu.ro/imipqnet/doku.php?do=export_s5&amp;id=profesii_reglementate_in_romania_inregistrate_in_regprof</a:t>
            </a:r>
            <a:endParaRPr lang="en-US" sz="2000" dirty="0" smtClean="0">
              <a:latin typeface="Palatino Linotype" panose="02040502050505030304" pitchFamily="18" charset="0"/>
            </a:endParaRPr>
          </a:p>
          <a:p>
            <a:endParaRPr lang="en-US" sz="2000" dirty="0">
              <a:latin typeface="Palatino Linotype" panose="02040502050505030304" pitchFamily="18" charset="0"/>
            </a:endParaRPr>
          </a:p>
        </p:txBody>
      </p:sp>
    </p:spTree>
    <p:extLst>
      <p:ext uri="{BB962C8B-B14F-4D97-AF65-F5344CB8AC3E}">
        <p14:creationId xmlns:p14="http://schemas.microsoft.com/office/powerpoint/2010/main" val="24155169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74017" y="182735"/>
            <a:ext cx="10499476" cy="1507067"/>
          </a:xfrm>
        </p:spPr>
        <p:txBody>
          <a:bodyPr>
            <a:normAutofit fontScale="90000"/>
          </a:bodyPr>
          <a:lstStyle/>
          <a:p>
            <a:pPr lvl="0"/>
            <a:r>
              <a:rPr lang="en-GB" sz="3200" dirty="0"/>
              <a:t/>
            </a:r>
            <a:br>
              <a:rPr lang="en-GB" sz="3200" dirty="0"/>
            </a:br>
            <a:r>
              <a:rPr lang="en-US" sz="4400" dirty="0">
                <a:latin typeface="Palatino Linotype" panose="02040502050505030304" pitchFamily="18" charset="0"/>
              </a:rPr>
              <a:t>Thank you for your attention</a:t>
            </a:r>
            <a:r>
              <a:rPr lang="en-US" sz="4400" dirty="0" smtClean="0">
                <a:latin typeface="Palatino Linotype" panose="02040502050505030304" pitchFamily="18" charset="0"/>
              </a:rPr>
              <a:t>!</a:t>
            </a:r>
            <a:br>
              <a:rPr lang="en-US" sz="4400" dirty="0" smtClean="0">
                <a:latin typeface="Palatino Linotype" panose="02040502050505030304" pitchFamily="18" charset="0"/>
              </a:rPr>
            </a:br>
            <a:r>
              <a:rPr lang="ro-RO" sz="4400" dirty="0">
                <a:latin typeface="Palatino Linotype" panose="02040502050505030304" pitchFamily="18" charset="0"/>
              </a:rPr>
              <a:t/>
            </a:r>
            <a:br>
              <a:rPr lang="ro-RO" sz="4400" dirty="0">
                <a:latin typeface="Palatino Linotype" panose="02040502050505030304" pitchFamily="18" charset="0"/>
              </a:rPr>
            </a:br>
            <a:endParaRPr lang="ro-RO" sz="4400" dirty="0">
              <a:latin typeface="Palatino Linotype" panose="02040502050505030304" pitchFamily="18" charset="0"/>
            </a:endParaRPr>
          </a:p>
        </p:txBody>
      </p:sp>
      <p:sp>
        <p:nvSpPr>
          <p:cNvPr id="3" name="Content Placeholder 2"/>
          <p:cNvSpPr>
            <a:spLocks noGrp="1"/>
          </p:cNvSpPr>
          <p:nvPr>
            <p:ph idx="1"/>
          </p:nvPr>
        </p:nvSpPr>
        <p:spPr>
          <a:xfrm>
            <a:off x="1207698" y="1491449"/>
            <a:ext cx="10984302" cy="4594042"/>
          </a:xfrm>
        </p:spPr>
        <p:txBody>
          <a:bodyPr>
            <a:normAutofit fontScale="92500" lnSpcReduction="20000"/>
          </a:bodyPr>
          <a:lstStyle/>
          <a:p>
            <a:pPr marL="457200" lvl="1" indent="0">
              <a:buNone/>
            </a:pPr>
            <a:r>
              <a:rPr lang="ro-RO" sz="3400" dirty="0">
                <a:latin typeface="Palatino Linotype" panose="02040502050505030304" pitchFamily="18" charset="0"/>
              </a:rPr>
              <a:t>Oana Salomia</a:t>
            </a:r>
          </a:p>
          <a:p>
            <a:pPr marL="457200" lvl="1" indent="0">
              <a:buNone/>
            </a:pPr>
            <a:r>
              <a:rPr lang="ro-RO" sz="3600" dirty="0">
                <a:latin typeface="Palatino Linotype" panose="02040502050505030304" pitchFamily="18" charset="0"/>
                <a:hlinkClick r:id="rId3"/>
              </a:rPr>
              <a:t>oana.salomia@edu.gov.ro</a:t>
            </a:r>
            <a:endParaRPr lang="ro-RO" sz="3600" dirty="0">
              <a:latin typeface="Palatino Linotype" panose="02040502050505030304" pitchFamily="18" charset="0"/>
            </a:endParaRPr>
          </a:p>
          <a:p>
            <a:pPr marL="457200" lvl="1" indent="0">
              <a:buNone/>
            </a:pPr>
            <a:r>
              <a:rPr lang="en-US" sz="3300" dirty="0" smtClean="0">
                <a:latin typeface="Palatino Linotype" panose="02040502050505030304" pitchFamily="18" charset="0"/>
              </a:rPr>
              <a:t>Cristina-</a:t>
            </a:r>
            <a:r>
              <a:rPr lang="en-US" sz="3300" dirty="0" err="1" smtClean="0">
                <a:latin typeface="Palatino Linotype" panose="02040502050505030304" pitchFamily="18" charset="0"/>
              </a:rPr>
              <a:t>Nicoleta</a:t>
            </a:r>
            <a:r>
              <a:rPr lang="en-US" sz="3300" dirty="0" smtClean="0">
                <a:latin typeface="Palatino Linotype" panose="02040502050505030304" pitchFamily="18" charset="0"/>
              </a:rPr>
              <a:t> </a:t>
            </a:r>
            <a:r>
              <a:rPr lang="en-US" sz="3300" dirty="0" err="1">
                <a:latin typeface="Palatino Linotype" panose="02040502050505030304" pitchFamily="18" charset="0"/>
              </a:rPr>
              <a:t>Caranica</a:t>
            </a:r>
            <a:endParaRPr lang="ro-RO" sz="3300" dirty="0">
              <a:latin typeface="Palatino Linotype" panose="02040502050505030304" pitchFamily="18" charset="0"/>
            </a:endParaRPr>
          </a:p>
          <a:p>
            <a:pPr marL="457200" lvl="1" indent="0">
              <a:buNone/>
            </a:pPr>
            <a:r>
              <a:rPr lang="en-US" sz="3300" dirty="0">
                <a:latin typeface="Palatino Linotype" panose="02040502050505030304" pitchFamily="18" charset="0"/>
                <a:hlinkClick r:id="rId4"/>
              </a:rPr>
              <a:t>cristina.caranica@edu.gov.ro</a:t>
            </a:r>
            <a:endParaRPr lang="ro-RO" sz="3300" dirty="0">
              <a:latin typeface="Palatino Linotype" panose="02040502050505030304" pitchFamily="18" charset="0"/>
            </a:endParaRPr>
          </a:p>
          <a:p>
            <a:pPr marL="457200" lvl="1" indent="0">
              <a:buNone/>
            </a:pPr>
            <a:r>
              <a:rPr lang="ro-RO" sz="3300" dirty="0" smtClean="0">
                <a:latin typeface="Palatino Linotype" panose="02040502050505030304" pitchFamily="18" charset="0"/>
              </a:rPr>
              <a:t>Șerban </a:t>
            </a:r>
            <a:r>
              <a:rPr lang="ro-RO" sz="3300" dirty="0">
                <a:latin typeface="Palatino Linotype" panose="02040502050505030304" pitchFamily="18" charset="0"/>
              </a:rPr>
              <a:t>Ștefan</a:t>
            </a:r>
          </a:p>
          <a:p>
            <a:pPr marL="457200" lvl="1" indent="0">
              <a:buNone/>
            </a:pPr>
            <a:r>
              <a:rPr lang="ro-RO" sz="3300" dirty="0">
                <a:latin typeface="Palatino Linotype" panose="02040502050505030304" pitchFamily="18" charset="0"/>
                <a:hlinkClick r:id="rId5"/>
              </a:rPr>
              <a:t>stefan.serban@edu.gov.ro</a:t>
            </a:r>
            <a:endParaRPr lang="ro-RO" sz="3300" dirty="0">
              <a:latin typeface="Palatino Linotype" panose="02040502050505030304" pitchFamily="18" charset="0"/>
            </a:endParaRPr>
          </a:p>
          <a:p>
            <a:pPr marL="457200" lvl="1" indent="0">
              <a:buNone/>
            </a:pPr>
            <a:r>
              <a:rPr lang="ro-RO" sz="3300" dirty="0">
                <a:latin typeface="Palatino Linotype" panose="02040502050505030304" pitchFamily="18" charset="0"/>
              </a:rPr>
              <a:t>Alexandru Chiuță</a:t>
            </a:r>
          </a:p>
          <a:p>
            <a:pPr marL="457200" lvl="1" indent="0">
              <a:buNone/>
            </a:pPr>
            <a:r>
              <a:rPr lang="ro-RO" sz="3300" dirty="0">
                <a:latin typeface="Palatino Linotype" panose="02040502050505030304" pitchFamily="18" charset="0"/>
                <a:hlinkClick r:id="rId6"/>
              </a:rPr>
              <a:t>alexandru.chiuta@edu.gov.ro</a:t>
            </a:r>
            <a:endParaRPr lang="ro-RO" sz="3300" dirty="0">
              <a:latin typeface="Palatino Linotype" panose="02040502050505030304" pitchFamily="18" charset="0"/>
            </a:endParaRPr>
          </a:p>
          <a:p>
            <a:pPr marL="914400" lvl="2" indent="0">
              <a:buNone/>
            </a:pPr>
            <a:endParaRPr lang="en-US" sz="3000" dirty="0">
              <a:solidFill>
                <a:schemeClr val="tx1"/>
              </a:solidFill>
            </a:endParaRPr>
          </a:p>
          <a:p>
            <a:pPr marL="914400" lvl="2" indent="0">
              <a:buNone/>
            </a:pPr>
            <a:r>
              <a:rPr lang="ro-RO" sz="4800" dirty="0" err="1">
                <a:solidFill>
                  <a:srgbClr val="FFFF00"/>
                </a:solidFill>
              </a:rPr>
              <a:t>www.cnred.edu.ro</a:t>
            </a:r>
            <a:endParaRPr lang="en-US" sz="4800" dirty="0">
              <a:solidFill>
                <a:srgbClr val="FFFF00"/>
              </a:solidFill>
            </a:endParaRPr>
          </a:p>
        </p:txBody>
      </p:sp>
      <p:sp>
        <p:nvSpPr>
          <p:cNvPr id="4" name="TextBox 3"/>
          <p:cNvSpPr txBox="1"/>
          <p:nvPr/>
        </p:nvSpPr>
        <p:spPr>
          <a:xfrm>
            <a:off x="1811045" y="941033"/>
            <a:ext cx="9046345" cy="569387"/>
          </a:xfrm>
          <a:prstGeom prst="rect">
            <a:avLst/>
          </a:prstGeom>
          <a:noFill/>
        </p:spPr>
        <p:txBody>
          <a:bodyPr wrap="square" rtlCol="0">
            <a:spAutoFit/>
          </a:bodyPr>
          <a:lstStyle/>
          <a:p>
            <a:pPr algn="ctr"/>
            <a:r>
              <a:rPr lang="en-US" sz="3100" dirty="0" smtClean="0">
                <a:latin typeface="Palatino Linotype" panose="02040502050505030304" pitchFamily="18" charset="0"/>
              </a:rPr>
              <a:t>Any questions?</a:t>
            </a:r>
            <a:endParaRPr lang="en-US" sz="3100" dirty="0">
              <a:latin typeface="Palatino Linotype" panose="02040502050505030304" pitchFamily="18" charset="0"/>
            </a:endParaRPr>
          </a:p>
        </p:txBody>
      </p:sp>
    </p:spTree>
    <p:extLst>
      <p:ext uri="{BB962C8B-B14F-4D97-AF65-F5344CB8AC3E}">
        <p14:creationId xmlns:p14="http://schemas.microsoft.com/office/powerpoint/2010/main" val="159809935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31851" y="1002726"/>
            <a:ext cx="10441641" cy="687076"/>
          </a:xfrm>
        </p:spPr>
        <p:txBody>
          <a:bodyPr>
            <a:normAutofit/>
          </a:bodyPr>
          <a:lstStyle/>
          <a:p>
            <a:pPr algn="ctr"/>
            <a:r>
              <a:rPr lang="ro-RO" b="1" dirty="0" smtClean="0">
                <a:latin typeface="Palatino Linotype" panose="02040502050505030304" pitchFamily="18" charset="0"/>
              </a:rPr>
              <a:t>EU </a:t>
            </a:r>
            <a:r>
              <a:rPr lang="en-US" b="1" dirty="0" smtClean="0">
                <a:latin typeface="Palatino Linotype" panose="02040502050505030304" pitchFamily="18" charset="0"/>
              </a:rPr>
              <a:t>legislation</a:t>
            </a:r>
            <a:endParaRPr lang="en-US" b="1" dirty="0">
              <a:latin typeface="Palatino Linotype" panose="02040502050505030304" pitchFamily="18" charset="0"/>
            </a:endParaRPr>
          </a:p>
        </p:txBody>
      </p:sp>
      <p:sp>
        <p:nvSpPr>
          <p:cNvPr id="3" name="Content Placeholder 2"/>
          <p:cNvSpPr>
            <a:spLocks noGrp="1"/>
          </p:cNvSpPr>
          <p:nvPr>
            <p:ph idx="1"/>
          </p:nvPr>
        </p:nvSpPr>
        <p:spPr>
          <a:xfrm>
            <a:off x="1231407" y="1689802"/>
            <a:ext cx="10188816" cy="4777673"/>
          </a:xfrm>
        </p:spPr>
        <p:txBody>
          <a:bodyPr>
            <a:noAutofit/>
          </a:bodyPr>
          <a:lstStyle/>
          <a:p>
            <a:pPr algn="just"/>
            <a:r>
              <a:rPr lang="en-US" sz="2000" b="0" dirty="0" smtClean="0"/>
              <a:t> </a:t>
            </a:r>
            <a:r>
              <a:rPr lang="en-US" sz="2000" dirty="0">
                <a:latin typeface="Palatino Linotype" panose="02040502050505030304" pitchFamily="18" charset="0"/>
              </a:rPr>
              <a:t>Proposal for a </a:t>
            </a:r>
            <a:r>
              <a:rPr lang="en-US" sz="2000" dirty="0" smtClean="0">
                <a:latin typeface="Palatino Linotype" panose="02040502050505030304" pitchFamily="18" charset="0"/>
              </a:rPr>
              <a:t>Directive of </a:t>
            </a:r>
            <a:r>
              <a:rPr lang="en-US" sz="2000" dirty="0">
                <a:latin typeface="Palatino Linotype" panose="02040502050505030304" pitchFamily="18" charset="0"/>
              </a:rPr>
              <a:t>t</a:t>
            </a:r>
            <a:r>
              <a:rPr lang="en-US" sz="2000" dirty="0" smtClean="0">
                <a:latin typeface="Palatino Linotype" panose="02040502050505030304" pitchFamily="18" charset="0"/>
              </a:rPr>
              <a:t>he European Parliament and </a:t>
            </a:r>
            <a:r>
              <a:rPr lang="en-US" sz="2000" dirty="0">
                <a:latin typeface="Palatino Linotype" panose="02040502050505030304" pitchFamily="18" charset="0"/>
              </a:rPr>
              <a:t>o</a:t>
            </a:r>
            <a:r>
              <a:rPr lang="en-US" sz="2000" dirty="0" smtClean="0">
                <a:latin typeface="Palatino Linotype" panose="02040502050505030304" pitchFamily="18" charset="0"/>
              </a:rPr>
              <a:t>f the Council </a:t>
            </a:r>
            <a:r>
              <a:rPr lang="en-US" sz="2000" dirty="0">
                <a:latin typeface="Palatino Linotype" panose="02040502050505030304" pitchFamily="18" charset="0"/>
              </a:rPr>
              <a:t>on a proportionality test before adoption of new regulation of </a:t>
            </a:r>
            <a:r>
              <a:rPr lang="en-US" sz="2000" dirty="0" smtClean="0">
                <a:latin typeface="Palatino Linotype" panose="02040502050505030304" pitchFamily="18" charset="0"/>
              </a:rPr>
              <a:t>professions:</a:t>
            </a:r>
          </a:p>
          <a:p>
            <a:pPr algn="just"/>
            <a:r>
              <a:rPr lang="en-US" sz="2000" dirty="0" smtClean="0">
                <a:latin typeface="Palatino Linotype" panose="02040502050505030304" pitchFamily="18" charset="0"/>
              </a:rPr>
              <a:t> - </a:t>
            </a:r>
            <a:r>
              <a:rPr lang="en-US" sz="1800" dirty="0">
                <a:latin typeface="Palatino Linotype" panose="02040502050505030304" pitchFamily="18" charset="0"/>
              </a:rPr>
              <a:t> </a:t>
            </a:r>
            <a:r>
              <a:rPr lang="en-US" sz="1800" dirty="0" smtClean="0">
                <a:latin typeface="Palatino Linotype" panose="02040502050505030304" pitchFamily="18" charset="0"/>
              </a:rPr>
              <a:t>Member </a:t>
            </a:r>
            <a:r>
              <a:rPr lang="en-US" sz="1800" dirty="0">
                <a:latin typeface="Palatino Linotype" panose="02040502050505030304" pitchFamily="18" charset="0"/>
              </a:rPr>
              <a:t>States shall ensure that undertake an assessment of proportionality in accordance with the rules laid down in </a:t>
            </a:r>
            <a:r>
              <a:rPr lang="en-US" sz="1800" dirty="0" smtClean="0">
                <a:latin typeface="Palatino Linotype" panose="02040502050505030304" pitchFamily="18" charset="0"/>
              </a:rPr>
              <a:t>this </a:t>
            </a:r>
            <a:r>
              <a:rPr lang="en-US" sz="1800" dirty="0">
                <a:latin typeface="Palatino Linotype" panose="02040502050505030304" pitchFamily="18" charset="0"/>
              </a:rPr>
              <a:t>Directive before introducing new, or amending existing, legislative, regulatory or administrative provisions restricting access to or pursuit of regulated </a:t>
            </a:r>
            <a:r>
              <a:rPr lang="en-US" sz="1800" dirty="0" smtClean="0">
                <a:latin typeface="Palatino Linotype" panose="02040502050505030304" pitchFamily="18" charset="0"/>
              </a:rPr>
              <a:t>professions</a:t>
            </a:r>
          </a:p>
          <a:p>
            <a:pPr algn="just"/>
            <a:r>
              <a:rPr lang="en-US" sz="1800" dirty="0">
                <a:latin typeface="Palatino Linotype" panose="02040502050505030304" pitchFamily="18" charset="0"/>
              </a:rPr>
              <a:t>-  </a:t>
            </a:r>
            <a:r>
              <a:rPr lang="en-US" sz="1800" dirty="0" smtClean="0">
                <a:latin typeface="Palatino Linotype" panose="02040502050505030304" pitchFamily="18" charset="0"/>
              </a:rPr>
              <a:t>Before </a:t>
            </a:r>
            <a:r>
              <a:rPr lang="en-US" sz="1800" dirty="0">
                <a:latin typeface="Palatino Linotype" panose="02040502050505030304" pitchFamily="18" charset="0"/>
              </a:rPr>
              <a:t>introducing new, or amending existing, legislative, regulatory or administrative provisions restricting access to or pursuit of regulated professions or amending existing ones, Member States shall assess whether those provisions are necessary and suitable for securing the attainment of the objective pursued and do not go beyond what is necessary to attain that objective.</a:t>
            </a:r>
          </a:p>
          <a:p>
            <a:pPr algn="just"/>
            <a:r>
              <a:rPr lang="en-US" sz="1800" dirty="0" smtClean="0">
                <a:latin typeface="Palatino Linotype" panose="02040502050505030304" pitchFamily="18" charset="0"/>
              </a:rPr>
              <a:t>-   When </a:t>
            </a:r>
            <a:r>
              <a:rPr lang="en-US" sz="1800" dirty="0">
                <a:latin typeface="Palatino Linotype" panose="02040502050505030304" pitchFamily="18" charset="0"/>
              </a:rPr>
              <a:t>Member States assess assessing the necessity and the proportionality of the provisions, the extent of the assessment shall be proportionate to the content and the impact of the provision</a:t>
            </a:r>
          </a:p>
          <a:p>
            <a:pPr algn="just"/>
            <a:r>
              <a:rPr lang="en-US" dirty="0">
                <a:latin typeface="Palatino Linotype" panose="02040502050505030304" pitchFamily="18" charset="0"/>
                <a:hlinkClick r:id="rId3"/>
              </a:rPr>
              <a:t>http://eur-lex.europa.eu/legal-content/EN/TXT/?</a:t>
            </a:r>
            <a:r>
              <a:rPr lang="en-US" dirty="0" smtClean="0">
                <a:latin typeface="Palatino Linotype" panose="02040502050505030304" pitchFamily="18" charset="0"/>
                <a:hlinkClick r:id="rId3"/>
              </a:rPr>
              <a:t>uri=COM:2016:822:FIN</a:t>
            </a:r>
            <a:r>
              <a:rPr lang="en-US" dirty="0" smtClean="0">
                <a:latin typeface="Palatino Linotype" panose="02040502050505030304" pitchFamily="18" charset="0"/>
              </a:rPr>
              <a:t> </a:t>
            </a:r>
          </a:p>
          <a:p>
            <a:pPr algn="just"/>
            <a:endParaRPr lang="en-US" dirty="0">
              <a:latin typeface="Palatino Linotype" panose="02040502050505030304" pitchFamily="18" charset="0"/>
            </a:endParaRPr>
          </a:p>
        </p:txBody>
      </p:sp>
      <p:sp>
        <p:nvSpPr>
          <p:cNvPr id="8" name="Slide Number Placeholder 7"/>
          <p:cNvSpPr>
            <a:spLocks noGrp="1"/>
          </p:cNvSpPr>
          <p:nvPr>
            <p:ph type="sldNum" sz="quarter" idx="12"/>
          </p:nvPr>
        </p:nvSpPr>
        <p:spPr>
          <a:xfrm>
            <a:off x="11049755" y="4921250"/>
            <a:ext cx="1142245" cy="669925"/>
          </a:xfrm>
        </p:spPr>
        <p:txBody>
          <a:bodyPr/>
          <a:lstStyle/>
          <a:p>
            <a:r>
              <a:rPr lang="en-GB" dirty="0" smtClean="0"/>
              <a:t>7</a:t>
            </a:r>
            <a:endParaRPr lang="ro-RO" dirty="0"/>
          </a:p>
        </p:txBody>
      </p:sp>
      <p:pic>
        <p:nvPicPr>
          <p:cNvPr id="5" name="Picture 4">
            <a:extLst>
              <a:ext uri="{FF2B5EF4-FFF2-40B4-BE49-F238E27FC236}">
                <a16:creationId xmlns:a16="http://schemas.microsoft.com/office/drawing/2014/main" id="{FF133443-5EBA-486B-8785-A259971003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512" y="-27384"/>
            <a:ext cx="5049561" cy="1030110"/>
          </a:xfrm>
          <a:prstGeom prst="rect">
            <a:avLst/>
          </a:prstGeom>
        </p:spPr>
      </p:pic>
      <p:pic>
        <p:nvPicPr>
          <p:cNvPr id="6" name="Picture 5">
            <a:extLst>
              <a:ext uri="{FF2B5EF4-FFF2-40B4-BE49-F238E27FC236}">
                <a16:creationId xmlns:a16="http://schemas.microsoft.com/office/drawing/2014/main" id="{0CA3816F-3966-4433-A104-DFD17B184A2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spTree>
    <p:extLst>
      <p:ext uri="{BB962C8B-B14F-4D97-AF65-F5344CB8AC3E}">
        <p14:creationId xmlns:p14="http://schemas.microsoft.com/office/powerpoint/2010/main" val="18026676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31851" y="1002726"/>
            <a:ext cx="10441641" cy="687076"/>
          </a:xfrm>
        </p:spPr>
        <p:txBody>
          <a:bodyPr>
            <a:normAutofit/>
          </a:bodyPr>
          <a:lstStyle/>
          <a:p>
            <a:pPr algn="ctr"/>
            <a:r>
              <a:rPr lang="ro-RO" b="1" dirty="0" smtClean="0">
                <a:latin typeface="Palatino Linotype" panose="02040502050505030304" pitchFamily="18" charset="0"/>
              </a:rPr>
              <a:t>EU </a:t>
            </a:r>
            <a:r>
              <a:rPr lang="en-US" b="1" dirty="0" smtClean="0">
                <a:latin typeface="Palatino Linotype" panose="02040502050505030304" pitchFamily="18" charset="0"/>
              </a:rPr>
              <a:t>legislation</a:t>
            </a:r>
            <a:endParaRPr lang="en-US" b="1" dirty="0">
              <a:latin typeface="Palatino Linotype" panose="02040502050505030304" pitchFamily="18" charset="0"/>
            </a:endParaRPr>
          </a:p>
        </p:txBody>
      </p:sp>
      <p:sp>
        <p:nvSpPr>
          <p:cNvPr id="3" name="Content Placeholder 2"/>
          <p:cNvSpPr>
            <a:spLocks noGrp="1"/>
          </p:cNvSpPr>
          <p:nvPr>
            <p:ph idx="1"/>
          </p:nvPr>
        </p:nvSpPr>
        <p:spPr>
          <a:xfrm>
            <a:off x="1231407" y="1689802"/>
            <a:ext cx="10188816" cy="4777673"/>
          </a:xfrm>
        </p:spPr>
        <p:txBody>
          <a:bodyPr>
            <a:noAutofit/>
          </a:bodyPr>
          <a:lstStyle/>
          <a:p>
            <a:pPr algn="just"/>
            <a:r>
              <a:rPr lang="en-US" sz="2000" b="0" dirty="0">
                <a:latin typeface="Palatino Linotype" panose="02040502050505030304" pitchFamily="18" charset="0"/>
              </a:rPr>
              <a:t>Proposal for a Regulation of the European Parliament and of the Council introducing a European services e-card and related administrative </a:t>
            </a:r>
            <a:r>
              <a:rPr lang="en-US" sz="2000" b="0" dirty="0" smtClean="0">
                <a:latin typeface="Palatino Linotype" panose="02040502050505030304" pitchFamily="18" charset="0"/>
              </a:rPr>
              <a:t>facilities</a:t>
            </a:r>
          </a:p>
          <a:p>
            <a:pPr algn="just"/>
            <a:endParaRPr lang="en-US" sz="2000" b="0" dirty="0">
              <a:latin typeface="Palatino Linotype" panose="02040502050505030304" pitchFamily="18" charset="0"/>
            </a:endParaRPr>
          </a:p>
          <a:p>
            <a:pPr algn="just"/>
            <a:r>
              <a:rPr lang="en-US" sz="2000" b="0" dirty="0">
                <a:latin typeface="Palatino Linotype" panose="02040502050505030304" pitchFamily="18" charset="0"/>
              </a:rPr>
              <a:t>Proposal for a Directive of the European Parliament and of the Council on the legal and operational framework </a:t>
            </a:r>
            <a:r>
              <a:rPr lang="en-US" sz="2000" b="0" dirty="0" smtClean="0">
                <a:latin typeface="Palatino Linotype" panose="02040502050505030304" pitchFamily="18" charset="0"/>
              </a:rPr>
              <a:t>of </a:t>
            </a:r>
            <a:r>
              <a:rPr lang="en-US" sz="2000" b="0" dirty="0">
                <a:latin typeface="Palatino Linotype" panose="02040502050505030304" pitchFamily="18" charset="0"/>
              </a:rPr>
              <a:t>the European services e-card introduced by Regulation </a:t>
            </a:r>
            <a:r>
              <a:rPr lang="en-US" sz="2000" b="0" dirty="0" smtClean="0">
                <a:latin typeface="Palatino Linotype" panose="02040502050505030304" pitchFamily="18" charset="0"/>
              </a:rPr>
              <a:t>...</a:t>
            </a:r>
          </a:p>
          <a:p>
            <a:pPr algn="just"/>
            <a:endParaRPr lang="en-US" sz="2000" b="0" dirty="0">
              <a:latin typeface="Palatino Linotype" panose="02040502050505030304" pitchFamily="18" charset="0"/>
            </a:endParaRPr>
          </a:p>
          <a:p>
            <a:pPr algn="just"/>
            <a:r>
              <a:rPr lang="en-US" sz="2000" b="0" dirty="0">
                <a:latin typeface="Palatino Linotype" panose="02040502050505030304" pitchFamily="18" charset="0"/>
              </a:rPr>
              <a:t>Proposal for a Regulation of the European Parliament and of the Council laying down rules on establishing a single digital gateway to provide information, procedures, assistance and problem solving services and amending Regulation (EU) </a:t>
            </a:r>
            <a:r>
              <a:rPr lang="en-US" sz="2000" b="0" dirty="0" smtClean="0">
                <a:latin typeface="Palatino Linotype" panose="02040502050505030304" pitchFamily="18" charset="0"/>
              </a:rPr>
              <a:t>no</a:t>
            </a:r>
            <a:r>
              <a:rPr lang="en-US" sz="2000" b="0" dirty="0">
                <a:latin typeface="Palatino Linotype" panose="02040502050505030304" pitchFamily="18" charset="0"/>
              </a:rPr>
              <a:t>. 1024/2012</a:t>
            </a:r>
          </a:p>
        </p:txBody>
      </p:sp>
      <p:sp>
        <p:nvSpPr>
          <p:cNvPr id="8" name="Slide Number Placeholder 7"/>
          <p:cNvSpPr>
            <a:spLocks noGrp="1"/>
          </p:cNvSpPr>
          <p:nvPr>
            <p:ph type="sldNum" sz="quarter" idx="12"/>
          </p:nvPr>
        </p:nvSpPr>
        <p:spPr>
          <a:xfrm>
            <a:off x="11049755" y="4921250"/>
            <a:ext cx="1142245" cy="669925"/>
          </a:xfrm>
        </p:spPr>
        <p:txBody>
          <a:bodyPr/>
          <a:lstStyle/>
          <a:p>
            <a:r>
              <a:rPr lang="en-GB" dirty="0" smtClean="0"/>
              <a:t>8</a:t>
            </a:r>
            <a:endParaRPr lang="ro-RO" dirty="0"/>
          </a:p>
        </p:txBody>
      </p:sp>
      <p:pic>
        <p:nvPicPr>
          <p:cNvPr id="5" name="Picture 4">
            <a:extLst>
              <a:ext uri="{FF2B5EF4-FFF2-40B4-BE49-F238E27FC236}">
                <a16:creationId xmlns:a16="http://schemas.microsoft.com/office/drawing/2014/main" id="{FF133443-5EBA-486B-8785-A259971003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12" y="-27384"/>
            <a:ext cx="5049561" cy="1030110"/>
          </a:xfrm>
          <a:prstGeom prst="rect">
            <a:avLst/>
          </a:prstGeom>
        </p:spPr>
      </p:pic>
      <p:pic>
        <p:nvPicPr>
          <p:cNvPr id="6" name="Picture 5">
            <a:extLst>
              <a:ext uri="{FF2B5EF4-FFF2-40B4-BE49-F238E27FC236}">
                <a16:creationId xmlns:a16="http://schemas.microsoft.com/office/drawing/2014/main" id="{0CA3816F-3966-4433-A104-DFD17B184A2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spTree>
    <p:extLst>
      <p:ext uri="{BB962C8B-B14F-4D97-AF65-F5344CB8AC3E}">
        <p14:creationId xmlns:p14="http://schemas.microsoft.com/office/powerpoint/2010/main" val="17290292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31851" y="1002726"/>
            <a:ext cx="10441641" cy="687076"/>
          </a:xfrm>
        </p:spPr>
        <p:txBody>
          <a:bodyPr>
            <a:normAutofit/>
          </a:bodyPr>
          <a:lstStyle/>
          <a:p>
            <a:pPr algn="ctr"/>
            <a:r>
              <a:rPr lang="en-US" b="1" dirty="0" err="1" smtClean="0">
                <a:latin typeface="Palatino Linotype" panose="02040502050505030304" pitchFamily="18" charset="0"/>
              </a:rPr>
              <a:t>reGprof</a:t>
            </a:r>
            <a:endParaRPr lang="en-US" b="1" dirty="0">
              <a:latin typeface="Palatino Linotype" panose="02040502050505030304" pitchFamily="18" charset="0"/>
            </a:endParaRPr>
          </a:p>
        </p:txBody>
      </p:sp>
      <p:sp>
        <p:nvSpPr>
          <p:cNvPr id="3" name="Content Placeholder 2"/>
          <p:cNvSpPr>
            <a:spLocks noGrp="1"/>
          </p:cNvSpPr>
          <p:nvPr>
            <p:ph idx="1"/>
          </p:nvPr>
        </p:nvSpPr>
        <p:spPr>
          <a:xfrm>
            <a:off x="1231407" y="1689802"/>
            <a:ext cx="10188816" cy="4777673"/>
          </a:xfrm>
        </p:spPr>
        <p:txBody>
          <a:bodyPr>
            <a:noAutofit/>
          </a:bodyPr>
          <a:lstStyle/>
          <a:p>
            <a:pPr algn="just"/>
            <a:r>
              <a:rPr lang="en-US" sz="2000" dirty="0" err="1" smtClean="0">
                <a:latin typeface="Palatino Linotype" panose="02040502050505030304" pitchFamily="18" charset="0"/>
              </a:rPr>
              <a:t>RegProf</a:t>
            </a:r>
            <a:r>
              <a:rPr lang="en-US" sz="2000" dirty="0" smtClean="0">
                <a:latin typeface="Palatino Linotype" panose="02040502050505030304" pitchFamily="18" charset="0"/>
              </a:rPr>
              <a:t> database </a:t>
            </a:r>
            <a:r>
              <a:rPr lang="en-US" sz="2000" dirty="0">
                <a:latin typeface="Palatino Linotype" panose="02040502050505030304" pitchFamily="18" charset="0"/>
              </a:rPr>
              <a:t>contains information on regulated professions, statistics on migrating professionals, contact points and competent authorities, as provided by EU Member States, EEA countries and </a:t>
            </a:r>
            <a:r>
              <a:rPr lang="en-US" sz="2000" dirty="0" smtClean="0">
                <a:latin typeface="Palatino Linotype" panose="02040502050505030304" pitchFamily="18" charset="0"/>
              </a:rPr>
              <a:t>Switzerland.</a:t>
            </a:r>
          </a:p>
          <a:p>
            <a:pPr algn="just"/>
            <a:r>
              <a:rPr lang="en-US" sz="2000" dirty="0" smtClean="0">
                <a:latin typeface="Palatino Linotype" panose="02040502050505030304" pitchFamily="18" charset="0"/>
              </a:rPr>
              <a:t>Each </a:t>
            </a:r>
            <a:r>
              <a:rPr lang="en-US" sz="2000" dirty="0">
                <a:latin typeface="Palatino Linotype" panose="02040502050505030304" pitchFamily="18" charset="0"/>
              </a:rPr>
              <a:t>country is responsible for updating information, on its regulated professions, competent authorities and statistics</a:t>
            </a:r>
            <a:r>
              <a:rPr lang="en-US" sz="2000" dirty="0" smtClean="0">
                <a:latin typeface="Palatino Linotype" panose="02040502050505030304" pitchFamily="18" charset="0"/>
              </a:rPr>
              <a:t>.</a:t>
            </a:r>
          </a:p>
          <a:p>
            <a:pPr algn="just"/>
            <a:r>
              <a:rPr lang="en-US" sz="2000" dirty="0" smtClean="0">
                <a:latin typeface="Palatino Linotype" panose="02040502050505030304" pitchFamily="18" charset="0"/>
              </a:rPr>
              <a:t>The </a:t>
            </a:r>
            <a:r>
              <a:rPr lang="en-US" sz="2000" dirty="0">
                <a:latin typeface="Palatino Linotype" panose="02040502050505030304" pitchFamily="18" charset="0"/>
              </a:rPr>
              <a:t>Commission cannot be held responsible for the accuracy of the information. However, if errors are brought to its attention, the Commission undertakes to correct them, if deemed </a:t>
            </a:r>
            <a:r>
              <a:rPr lang="en-US" sz="2000" dirty="0" smtClean="0">
                <a:latin typeface="Palatino Linotype" panose="02040502050505030304" pitchFamily="18" charset="0"/>
              </a:rPr>
              <a:t>appropriate. </a:t>
            </a:r>
            <a:r>
              <a:rPr lang="en-US" sz="2000" dirty="0">
                <a:latin typeface="Palatino Linotype" panose="02040502050505030304" pitchFamily="18" charset="0"/>
              </a:rPr>
              <a:t>I</a:t>
            </a:r>
            <a:r>
              <a:rPr lang="en-US" sz="2000" dirty="0" smtClean="0">
                <a:latin typeface="Palatino Linotype" panose="02040502050505030304" pitchFamily="18" charset="0"/>
              </a:rPr>
              <a:t>f </a:t>
            </a:r>
            <a:r>
              <a:rPr lang="en-US" sz="2000" dirty="0">
                <a:latin typeface="Palatino Linotype" panose="02040502050505030304" pitchFamily="18" charset="0"/>
              </a:rPr>
              <a:t>errors are brought to its attention, the Commission undertakes to correct them, if deemed appropriate. </a:t>
            </a:r>
          </a:p>
          <a:p>
            <a:r>
              <a:rPr lang="en-US" sz="2000" dirty="0" err="1" smtClean="0">
                <a:latin typeface="Palatino Linotype" panose="02040502050505030304" pitchFamily="18" charset="0"/>
              </a:rPr>
              <a:t>RegProf</a:t>
            </a:r>
            <a:r>
              <a:rPr lang="en-US" sz="2000" dirty="0" smtClean="0">
                <a:latin typeface="Palatino Linotype" panose="02040502050505030304" pitchFamily="18" charset="0"/>
              </a:rPr>
              <a:t> </a:t>
            </a:r>
            <a:r>
              <a:rPr lang="en-US" sz="2000" dirty="0">
                <a:latin typeface="Palatino Linotype" panose="02040502050505030304" pitchFamily="18" charset="0"/>
              </a:rPr>
              <a:t>can be consulted through the public interface  at </a:t>
            </a:r>
            <a:r>
              <a:rPr lang="en-US" sz="2000" dirty="0">
                <a:latin typeface="Palatino Linotype" panose="02040502050505030304" pitchFamily="18" charset="0"/>
                <a:hlinkClick r:id="rId3"/>
              </a:rPr>
              <a:t>http://ec.europa.eu/growth/tools-databases/regprof/</a:t>
            </a:r>
            <a:endParaRPr lang="en-US" sz="2000" dirty="0">
              <a:latin typeface="Palatino Linotype" panose="02040502050505030304" pitchFamily="18" charset="0"/>
            </a:endParaRPr>
          </a:p>
          <a:p>
            <a:r>
              <a:rPr lang="en-US" sz="2000" dirty="0" smtClean="0">
                <a:latin typeface="Palatino Linotype" panose="02040502050505030304" pitchFamily="18" charset="0"/>
              </a:rPr>
              <a:t>or </a:t>
            </a:r>
            <a:endParaRPr lang="en-US" sz="2000" dirty="0">
              <a:latin typeface="Palatino Linotype" panose="02040502050505030304" pitchFamily="18" charset="0"/>
            </a:endParaRPr>
          </a:p>
          <a:p>
            <a:r>
              <a:rPr lang="en-US" sz="2000" dirty="0" smtClean="0">
                <a:latin typeface="Palatino Linotype" panose="02040502050505030304" pitchFamily="18" charset="0"/>
              </a:rPr>
              <a:t>by </a:t>
            </a:r>
            <a:r>
              <a:rPr lang="en-US" sz="2000" dirty="0">
                <a:latin typeface="Palatino Linotype" panose="02040502050505030304" pitchFamily="18" charset="0"/>
              </a:rPr>
              <a:t>competent authorities via the </a:t>
            </a:r>
            <a:r>
              <a:rPr lang="en-US" sz="2000" dirty="0" err="1">
                <a:latin typeface="Palatino Linotype" panose="02040502050505030304" pitchFamily="18" charset="0"/>
              </a:rPr>
              <a:t>RegProf</a:t>
            </a:r>
            <a:r>
              <a:rPr lang="en-US" sz="2000" dirty="0">
                <a:latin typeface="Palatino Linotype" panose="02040502050505030304" pitchFamily="18" charset="0"/>
              </a:rPr>
              <a:t> provider interface with user and password obtain through the request of access approved by European Commission</a:t>
            </a:r>
          </a:p>
          <a:p>
            <a:pPr algn="just"/>
            <a:endParaRPr lang="en-US" sz="2000" b="0" dirty="0">
              <a:latin typeface="Palatino Linotype" panose="02040502050505030304" pitchFamily="18" charset="0"/>
            </a:endParaRPr>
          </a:p>
        </p:txBody>
      </p:sp>
      <p:sp>
        <p:nvSpPr>
          <p:cNvPr id="8" name="Slide Number Placeholder 7"/>
          <p:cNvSpPr>
            <a:spLocks noGrp="1"/>
          </p:cNvSpPr>
          <p:nvPr>
            <p:ph type="sldNum" sz="quarter" idx="12"/>
          </p:nvPr>
        </p:nvSpPr>
        <p:spPr>
          <a:xfrm>
            <a:off x="11049755" y="4921250"/>
            <a:ext cx="1142245" cy="669925"/>
          </a:xfrm>
        </p:spPr>
        <p:txBody>
          <a:bodyPr/>
          <a:lstStyle/>
          <a:p>
            <a:r>
              <a:rPr lang="en-GB" dirty="0" smtClean="0"/>
              <a:t>9</a:t>
            </a:r>
            <a:endParaRPr lang="ro-RO" dirty="0"/>
          </a:p>
        </p:txBody>
      </p:sp>
      <p:pic>
        <p:nvPicPr>
          <p:cNvPr id="5" name="Picture 4">
            <a:extLst>
              <a:ext uri="{FF2B5EF4-FFF2-40B4-BE49-F238E27FC236}">
                <a16:creationId xmlns:a16="http://schemas.microsoft.com/office/drawing/2014/main" id="{FF133443-5EBA-486B-8785-A259971003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512" y="-27384"/>
            <a:ext cx="5049561" cy="1030110"/>
          </a:xfrm>
          <a:prstGeom prst="rect">
            <a:avLst/>
          </a:prstGeom>
        </p:spPr>
      </p:pic>
      <p:pic>
        <p:nvPicPr>
          <p:cNvPr id="6" name="Picture 5">
            <a:extLst>
              <a:ext uri="{FF2B5EF4-FFF2-40B4-BE49-F238E27FC236}">
                <a16:creationId xmlns:a16="http://schemas.microsoft.com/office/drawing/2014/main" id="{0CA3816F-3966-4433-A104-DFD17B184A2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18822" y="-27384"/>
            <a:ext cx="6184038" cy="1074165"/>
          </a:xfrm>
          <a:prstGeom prst="rect">
            <a:avLst/>
          </a:prstGeom>
        </p:spPr>
      </p:pic>
    </p:spTree>
    <p:extLst>
      <p:ext uri="{BB962C8B-B14F-4D97-AF65-F5344CB8AC3E}">
        <p14:creationId xmlns:p14="http://schemas.microsoft.com/office/powerpoint/2010/main" val="168949335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Angles">
  <a:themeElements>
    <a:clrScheme name="Angles">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Angles</Template>
  <TotalTime>4501</TotalTime>
  <Words>2697</Words>
  <Application>Microsoft Office PowerPoint</Application>
  <PresentationFormat>Widescreen</PresentationFormat>
  <Paragraphs>212</Paragraphs>
  <Slides>67</Slides>
  <Notes>13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67</vt:i4>
      </vt:variant>
    </vt:vector>
  </HeadingPairs>
  <TitlesOfParts>
    <vt:vector size="76" baseType="lpstr">
      <vt:lpstr>Arial</vt:lpstr>
      <vt:lpstr>Calibri</vt:lpstr>
      <vt:lpstr>Franklin Gothic Book</vt:lpstr>
      <vt:lpstr>Franklin Gothic Medium</vt:lpstr>
      <vt:lpstr>Palatino Linotype</vt:lpstr>
      <vt:lpstr>Times New Roman</vt:lpstr>
      <vt:lpstr>Tunga</vt:lpstr>
      <vt:lpstr>Wingdings</vt:lpstr>
      <vt:lpstr>Angles</vt:lpstr>
      <vt:lpstr>Regulated Professions Database (REGPROF) Romania training and  awareness raising activities  </vt:lpstr>
      <vt:lpstr>Activities OF The ROMANIAN Pq Coordinator</vt:lpstr>
      <vt:lpstr>EU legislation</vt:lpstr>
      <vt:lpstr>EU legislation</vt:lpstr>
      <vt:lpstr>EU legislation</vt:lpstr>
      <vt:lpstr>EU legislation</vt:lpstr>
      <vt:lpstr>EU legislation</vt:lpstr>
      <vt:lpstr>EU legislation</vt:lpstr>
      <vt:lpstr>reGprof</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EU login to access RegProf Contributors and RegProf Acceptance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Thank you for your attention!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Implementarea Sistemului de informare al Pieței Interne – IMI în România</dc:title>
  <dc:creator>Cristian</dc:creator>
  <cp:lastModifiedBy>Windows User</cp:lastModifiedBy>
  <cp:revision>319</cp:revision>
  <cp:lastPrinted>2017-03-24T07:46:08Z</cp:lastPrinted>
  <dcterms:created xsi:type="dcterms:W3CDTF">2016-10-04T06:27:01Z</dcterms:created>
  <dcterms:modified xsi:type="dcterms:W3CDTF">2017-09-15T17:48:46Z</dcterms:modified>
</cp:coreProperties>
</file>